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7"/>
  </p:notesMasterIdLst>
  <p:sldIdLst>
    <p:sldId id="471" r:id="rId3"/>
    <p:sldId id="823" r:id="rId4"/>
    <p:sldId id="812" r:id="rId5"/>
    <p:sldId id="283" r:id="rId6"/>
    <p:sldId id="817" r:id="rId7"/>
    <p:sldId id="816" r:id="rId8"/>
    <p:sldId id="341" r:id="rId9"/>
    <p:sldId id="818" r:id="rId10"/>
    <p:sldId id="301" r:id="rId11"/>
    <p:sldId id="303" r:id="rId12"/>
    <p:sldId id="824" r:id="rId13"/>
    <p:sldId id="825" r:id="rId14"/>
    <p:sldId id="325" r:id="rId15"/>
    <p:sldId id="27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0823" autoAdjust="0"/>
  </p:normalViewPr>
  <p:slideViewPr>
    <p:cSldViewPr snapToGrid="0">
      <p:cViewPr varScale="1">
        <p:scale>
          <a:sx n="78" d="100"/>
          <a:sy n="78" d="100"/>
        </p:scale>
        <p:origin x="2778" y="9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5413E5-F037-4695-942D-1E64A13504A5}" type="datetimeFigureOut">
              <a:rPr lang="en-US" smtClean="0"/>
              <a:t>10/30/2023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2BD563-7036-4097-960D-E7836D5ED94A}" type="slidenum">
              <a:rPr lang="en-US" smtClean="0"/>
              <a:t>‹#›</a:t>
            </a:fld>
            <a:endParaRPr lang="en-US"/>
          </a:p>
        </p:txBody>
      </p:sp>
    </p:spTree>
    <p:extLst>
      <p:ext uri="{BB962C8B-B14F-4D97-AF65-F5344CB8AC3E}">
        <p14:creationId xmlns:p14="http://schemas.microsoft.com/office/powerpoint/2010/main" val="413819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UTRWD is a regional, wholesale provider of treated water and wastewater services - - currently serving approximately 400K people</a:t>
            </a:r>
          </a:p>
          <a:p>
            <a:r>
              <a:rPr lang="en-US" dirty="0"/>
              <a:t>Population is expected to increase 5-fold over the next 50 years - - many are not brining water with them; pressure on available water supply - - must consider impact on water quality as well.</a:t>
            </a:r>
          </a:p>
        </p:txBody>
      </p:sp>
      <p:sp>
        <p:nvSpPr>
          <p:cNvPr id="4" name="Slide Number Placeholder 3"/>
          <p:cNvSpPr>
            <a:spLocks noGrp="1"/>
          </p:cNvSpPr>
          <p:nvPr>
            <p:ph type="sldNum" sz="quarter" idx="5"/>
          </p:nvPr>
        </p:nvSpPr>
        <p:spPr/>
        <p:txBody>
          <a:bodyPr/>
          <a:lstStyle/>
          <a:p>
            <a:fld id="{C82BD563-7036-4097-960D-E7836D5ED94A}" type="slidenum">
              <a:rPr lang="en-US" smtClean="0"/>
              <a:t>2</a:t>
            </a:fld>
            <a:endParaRPr lang="en-US"/>
          </a:p>
        </p:txBody>
      </p:sp>
    </p:spTree>
    <p:extLst>
      <p:ext uri="{BB962C8B-B14F-4D97-AF65-F5344CB8AC3E}">
        <p14:creationId xmlns:p14="http://schemas.microsoft.com/office/powerpoint/2010/main" val="121836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Minimum Drainage Standards:  the physical design of proposed subdivision or development must conform to the minimum storm sewer, drainage and floodplain criteria set forth in the Town’s engineering standards manual.</a:t>
            </a:r>
          </a:p>
          <a:p>
            <a:r>
              <a:rPr lang="en-US" sz="1200" b="0" i="0" kern="1200" dirty="0">
                <a:solidFill>
                  <a:schemeClr val="tx1"/>
                </a:solidFill>
                <a:effectLst/>
                <a:latin typeface="+mn-lt"/>
                <a:ea typeface="+mn-ea"/>
                <a:cs typeface="+mn-cs"/>
              </a:rPr>
              <a:t>Floodplain must be kept in its natural state &amp; no construction or construction-related activity is allowed - - whether it’s a fully developed FEMA floodplain or a flood hazard area.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E7A4D-45E7-4099-AAA8-14FE944B41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27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Regional Ecosystem Framework, or REF, is a tool that identifies areas of relative ecological importance in the Dallas-Fort Worth region. Transportation partners and local governments that are developing infrastructure projects can use the REF as a preliminary screening tool to identify environmental impacts their projects may have and identify mitigation areas to offset any impacts.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E7A4D-45E7-4099-AAA8-14FE944B41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5417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Regional Ecosystem Framework, or REF, is a tool that identifies areas of relative ecological importance in the Dallas-Fort Worth region. Transportation partners and local governments that are developing infrastructure projects can use the REF as a preliminary screening tool to identify environmental impacts their projects may have and identify mitigation areas to offset any impacts.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E7A4D-45E7-4099-AAA8-14FE944B41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059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DF7D9-FD56-4519-A2C2-B2FCBE9755D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060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urbanization continues - - pervious becomes impervious - - increased run-off carrying harmful pollutants &amp; increased flood risks</a:t>
            </a:r>
          </a:p>
          <a:p>
            <a:r>
              <a:rPr lang="en-US" dirty="0"/>
              <a:t>Increased nutrients from Fertilizers and  lawn chemicals, bacteria, sediments &amp; hazardous substances</a:t>
            </a:r>
          </a:p>
        </p:txBody>
      </p:sp>
      <p:sp>
        <p:nvSpPr>
          <p:cNvPr id="4" name="Slide Number Placeholder 3"/>
          <p:cNvSpPr>
            <a:spLocks noGrp="1"/>
          </p:cNvSpPr>
          <p:nvPr>
            <p:ph type="sldNum" sz="quarter" idx="5"/>
          </p:nvPr>
        </p:nvSpPr>
        <p:spPr/>
        <p:txBody>
          <a:bodyPr/>
          <a:lstStyle/>
          <a:p>
            <a:fld id="{C82BD563-7036-4097-960D-E7836D5ED94A}" type="slidenum">
              <a:rPr lang="en-US" smtClean="0"/>
              <a:t>3</a:t>
            </a:fld>
            <a:endParaRPr lang="en-US"/>
          </a:p>
        </p:txBody>
      </p:sp>
    </p:spTree>
    <p:extLst>
      <p:ext uri="{BB962C8B-B14F-4D97-AF65-F5344CB8AC3E}">
        <p14:creationId xmlns:p14="http://schemas.microsoft.com/office/powerpoint/2010/main" val="3968147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Greenbelts acts as buffers</a:t>
            </a:r>
          </a:p>
        </p:txBody>
      </p:sp>
      <p:sp>
        <p:nvSpPr>
          <p:cNvPr id="4" name="Slide Number Placeholder 3"/>
          <p:cNvSpPr>
            <a:spLocks noGrp="1"/>
          </p:cNvSpPr>
          <p:nvPr>
            <p:ph type="sldNum" sz="quarter" idx="5"/>
          </p:nvPr>
        </p:nvSpPr>
        <p:spPr/>
        <p:txBody>
          <a:bodyPr/>
          <a:lstStyle/>
          <a:p>
            <a:fld id="{C82BD563-7036-4097-960D-E7836D5ED94A}" type="slidenum">
              <a:rPr lang="en-US" smtClean="0"/>
              <a:t>4</a:t>
            </a:fld>
            <a:endParaRPr lang="en-US"/>
          </a:p>
        </p:txBody>
      </p:sp>
    </p:spTree>
    <p:extLst>
      <p:ext uri="{BB962C8B-B14F-4D97-AF65-F5344CB8AC3E}">
        <p14:creationId xmlns:p14="http://schemas.microsoft.com/office/powerpoint/2010/main" val="3507543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Protecting the riparian areas from development</a:t>
            </a:r>
          </a:p>
          <a:p>
            <a:r>
              <a:rPr lang="en-US" dirty="0"/>
              <a:t>Once these natural resources are gone - - they are gone forever</a:t>
            </a:r>
          </a:p>
        </p:txBody>
      </p:sp>
      <p:sp>
        <p:nvSpPr>
          <p:cNvPr id="4" name="Slide Number Placeholder 3"/>
          <p:cNvSpPr>
            <a:spLocks noGrp="1"/>
          </p:cNvSpPr>
          <p:nvPr>
            <p:ph type="sldNum" sz="quarter" idx="5"/>
          </p:nvPr>
        </p:nvSpPr>
        <p:spPr/>
        <p:txBody>
          <a:bodyPr/>
          <a:lstStyle/>
          <a:p>
            <a:fld id="{C82BD563-7036-4097-960D-E7836D5ED94A}" type="slidenum">
              <a:rPr lang="en-US" smtClean="0"/>
              <a:t>5</a:t>
            </a:fld>
            <a:endParaRPr lang="en-US"/>
          </a:p>
        </p:txBody>
      </p:sp>
    </p:spTree>
    <p:extLst>
      <p:ext uri="{BB962C8B-B14F-4D97-AF65-F5344CB8AC3E}">
        <p14:creationId xmlns:p14="http://schemas.microsoft.com/office/powerpoint/2010/main" val="2198911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Keeping riparian vegetation intact is crucial to the health of waterways</a:t>
            </a:r>
          </a:p>
        </p:txBody>
      </p:sp>
      <p:sp>
        <p:nvSpPr>
          <p:cNvPr id="4" name="Slide Number Placeholder 3"/>
          <p:cNvSpPr>
            <a:spLocks noGrp="1"/>
          </p:cNvSpPr>
          <p:nvPr>
            <p:ph type="sldNum" sz="quarter" idx="5"/>
          </p:nvPr>
        </p:nvSpPr>
        <p:spPr/>
        <p:txBody>
          <a:bodyPr/>
          <a:lstStyle/>
          <a:p>
            <a:fld id="{C82BD563-7036-4097-960D-E7836D5ED94A}" type="slidenum">
              <a:rPr lang="en-US" smtClean="0"/>
              <a:t>6</a:t>
            </a:fld>
            <a:endParaRPr lang="en-US"/>
          </a:p>
        </p:txBody>
      </p:sp>
    </p:spTree>
    <p:extLst>
      <p:ext uri="{BB962C8B-B14F-4D97-AF65-F5344CB8AC3E}">
        <p14:creationId xmlns:p14="http://schemas.microsoft.com/office/powerpoint/2010/main" val="317497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4FEB0-DAA3-4FEF-B1AA-DE71FE27E985}"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Recognizing that there are still many</a:t>
            </a:r>
            <a:r>
              <a:rPr lang="en-US" altLang="en-US" baseline="0" dirty="0"/>
              <a:t> unincorporated areas of Denton County that developers are building on, UTRWD established the Upper Trinity Conservation Trust in 2010.  The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a:t>Trust focuses on protecting water quality by preserving riparian areas through conservation easements and by outreach and education to landowners. </a:t>
            </a:r>
            <a:r>
              <a:rPr lang="en-US" altLang="en-US" dirty="0"/>
              <a:t>As of now we are focused 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watersheds of lakes Lewisville, Ray Roberts and Grapevine, which is</a:t>
            </a:r>
            <a:r>
              <a:rPr lang="en-US" altLang="en-US" baseline="0" dirty="0"/>
              <a:t> where our customers cities lie.  The land trust is not affiliated with the government and has a separate Board of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a:t>Directors than the Water District.</a:t>
            </a:r>
            <a:endParaRPr lang="en-US" altLang="en-US" dirty="0"/>
          </a:p>
        </p:txBody>
      </p:sp>
    </p:spTree>
    <p:extLst>
      <p:ext uri="{BB962C8B-B14F-4D97-AF65-F5344CB8AC3E}">
        <p14:creationId xmlns:p14="http://schemas.microsoft.com/office/powerpoint/2010/main" val="2276240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 is to be a guide in the voluntary preservation of greenbelts in the County, to identify and prioritize those highly valuable areas where greenbelts should be preserved, connected, or established for maximum benefit.  The Plan</a:t>
            </a:r>
            <a:r>
              <a:rPr lang="en-US" baseline="0" dirty="0"/>
              <a:t> also advocates for a common vision, providing a toolbox of strategies that the County, or any municipality, nonprofit organization and agencies, or developer can use in preserving the greenbelts “right where we live.”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E7A4D-45E7-4099-AAA8-14FE944B41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303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overlay the previous maps</a:t>
            </a:r>
            <a:r>
              <a:rPr lang="en-US" baseline="0" dirty="0"/>
              <a:t> – the priority streams, the priority watersheds, existing greenbelts, greenbelt opportunity areas, existing protected streams - </a:t>
            </a:r>
            <a:r>
              <a:rPr lang="en-US" dirty="0"/>
              <a:t>a plan</a:t>
            </a:r>
            <a:r>
              <a:rPr lang="en-US" baseline="0" dirty="0"/>
              <a:t> takes shape. </a:t>
            </a:r>
            <a:r>
              <a:rPr lang="en-US" dirty="0"/>
              <a:t>Where</a:t>
            </a:r>
            <a:r>
              <a:rPr lang="en-US" baseline="0" dirty="0"/>
              <a:t>as 100 miles of stream length are protected, we identified, through the prioritization process, nearly 1,000 miles of stream length that should be considered for protection and preservation. </a:t>
            </a:r>
          </a:p>
          <a:p>
            <a:endParaRPr lang="en-US" baseline="0" dirty="0"/>
          </a:p>
          <a:p>
            <a:r>
              <a:rPr lang="en-US" baseline="0" dirty="0"/>
              <a:t>We called these prioritized stream corridors Primary and Secondary opportunities for greenbelt preservation.</a:t>
            </a:r>
          </a:p>
          <a:p>
            <a:endParaRPr lang="en-US" baseline="0" dirty="0"/>
          </a:p>
          <a:p>
            <a:r>
              <a:rPr lang="en-US" sz="1200" b="1" dirty="0"/>
              <a:t>Primary Greenbelt Preservation Opportunity – </a:t>
            </a:r>
            <a:r>
              <a:rPr lang="en-US" sz="1200" dirty="0"/>
              <a:t>Consists of stream corridors that meet the following criteria: </a:t>
            </a:r>
          </a:p>
          <a:p>
            <a:pPr marL="171450" indent="-171450">
              <a:buFont typeface="Arial" panose="020B0604020202020204" pitchFamily="34" charset="0"/>
              <a:buChar char="•"/>
            </a:pPr>
            <a:r>
              <a:rPr lang="en-US" sz="1200" dirty="0"/>
              <a:t>direct connection to a reservoir within Denton County, </a:t>
            </a:r>
          </a:p>
          <a:p>
            <a:pPr marL="171450" indent="-171450">
              <a:buFont typeface="Arial" panose="020B0604020202020204" pitchFamily="34" charset="0"/>
              <a:buChar char="•"/>
            </a:pPr>
            <a:r>
              <a:rPr lang="en-US" sz="1200" dirty="0"/>
              <a:t>major stream, </a:t>
            </a:r>
          </a:p>
          <a:p>
            <a:pPr marL="171450" indent="-171450">
              <a:buFont typeface="Arial" panose="020B0604020202020204" pitchFamily="34" charset="0"/>
              <a:buChar char="•"/>
            </a:pPr>
            <a:r>
              <a:rPr lang="en-US" sz="1200" dirty="0"/>
              <a:t>located with a municipality’s corporate limits within Denton County, or </a:t>
            </a:r>
          </a:p>
          <a:p>
            <a:pPr marL="171450" indent="-171450">
              <a:buFont typeface="Arial" panose="020B0604020202020204" pitchFamily="34" charset="0"/>
              <a:buChar char="•"/>
            </a:pPr>
            <a:r>
              <a:rPr lang="en-US" sz="1200" dirty="0"/>
              <a:t>located within a designated high priority watershed.  </a:t>
            </a:r>
          </a:p>
          <a:p>
            <a:endParaRPr lang="en-US" sz="1200" dirty="0"/>
          </a:p>
          <a:p>
            <a:r>
              <a:rPr lang="en-US" sz="1200" dirty="0"/>
              <a:t>These Primary Opportunity streams may or may not have Greenbelt characteristics.  Greenbelts</a:t>
            </a:r>
            <a:r>
              <a:rPr lang="en-US" sz="1200" baseline="0" dirty="0"/>
              <a:t> that do not have sufficient vegetation can be allowed to restore naturally or by plantings once the area is protected and preserved. </a:t>
            </a:r>
            <a:endParaRPr lang="en-US" sz="1200" dirty="0"/>
          </a:p>
          <a:p>
            <a:endParaRPr lang="en-US" sz="1200" dirty="0"/>
          </a:p>
          <a:p>
            <a:r>
              <a:rPr lang="en-US" sz="1200" b="1" dirty="0"/>
              <a:t>Secondary Greenbelt Preservation Opportunity – </a:t>
            </a:r>
            <a:r>
              <a:rPr lang="en-US" sz="1200" dirty="0"/>
              <a:t>Consists of stream corridors not included as Primary Greenbelt Preservation Opportunity, but do provide a significant contribution to Primary Opportunity corridors.  Similar to Primary Opportunity streams, these Secondary Opportunity streams may or may not contain streams with Greenbelt characteristics.</a:t>
            </a:r>
          </a:p>
          <a:p>
            <a:endParaRPr lang="en-US" sz="1200" dirty="0"/>
          </a:p>
          <a:p>
            <a:r>
              <a:rPr lang="en-US" sz="1200" b="1" dirty="0"/>
              <a:t>Limited Greenbelt Preservation Opportunity – </a:t>
            </a:r>
            <a:r>
              <a:rPr lang="en-US" sz="1200" dirty="0"/>
              <a:t>Consist of streams that are developed corridors – either residential or commercial – and have a minimal opportunity for Greenbelt Preservation. </a:t>
            </a:r>
          </a:p>
          <a:p>
            <a:endParaRPr lang="en-US" sz="1200" dirty="0"/>
          </a:p>
          <a:p>
            <a:r>
              <a:rPr lang="en-US" sz="1200" dirty="0"/>
              <a:t>Not all priority streams were provided with a Greenbelt preservation opportunity identifier.  These streams consist of the less significant tributaries  in the medium to low priority watersheds. If an opportunity is available to preserve these lower priority streams, it should be considered. </a:t>
            </a:r>
          </a:p>
          <a:p>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E7A4D-45E7-4099-AAA8-14FE944B41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317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Implementation</a:t>
            </a:r>
            <a:r>
              <a:rPr lang="en-US" baseline="0" dirty="0"/>
              <a:t> of the Plan is completely voluntary for municipalities, developers and landowners.  We believe that when the benefits of preserved greenbelts are realized, many will join in this effort.  This is not a Plan that we want to sit on the shelf.  So, to assist the municipalities, developers, and landowners in Denton County, a toolbox of implementation strategies were identified and included in the Plan.  These strategies fall under three categories:</a:t>
            </a:r>
          </a:p>
          <a:p>
            <a:endParaRPr lang="en-US" baseline="0" dirty="0"/>
          </a:p>
          <a:p>
            <a:pPr marL="171450" indent="-171450">
              <a:buFont typeface="Arial" panose="020B0604020202020204" pitchFamily="34" charset="0"/>
              <a:buChar char="•"/>
            </a:pPr>
            <a:r>
              <a:rPr lang="en-US" baseline="0" dirty="0"/>
              <a:t>Preservation and protection tools</a:t>
            </a:r>
          </a:p>
          <a:p>
            <a:pPr marL="171450" indent="-171450">
              <a:buFont typeface="Arial" panose="020B0604020202020204" pitchFamily="34" charset="0"/>
              <a:buChar char="•"/>
            </a:pPr>
            <a:r>
              <a:rPr lang="en-US" baseline="0" dirty="0"/>
              <a:t>Private landowner tools</a:t>
            </a:r>
          </a:p>
          <a:p>
            <a:pPr marL="171450" indent="-171450">
              <a:buFont typeface="Arial" panose="020B0604020202020204" pitchFamily="34" charset="0"/>
              <a:buChar char="•"/>
            </a:pPr>
            <a:r>
              <a:rPr lang="en-US" baseline="0" dirty="0"/>
              <a:t>Acquisition and funding tools</a:t>
            </a:r>
          </a:p>
          <a:p>
            <a:endParaRPr lang="en-US" dirty="0"/>
          </a:p>
          <a:p>
            <a:r>
              <a:rPr lang="en-US" dirty="0"/>
              <a:t>For municipalities,</a:t>
            </a:r>
            <a:r>
              <a:rPr lang="en-US" baseline="0" dirty="0"/>
              <a:t> ordinances or master planning may be the most effective way to preserve greenbelts within your jurisdiction by limiting encroachment and development in the floodplain.  There are examples from other municipalities, such as the Cities of Denton and Frisco, and the Town of Flower Mound, to look to when considering enacting ordinances in your municipality.</a:t>
            </a:r>
          </a:p>
          <a:p>
            <a:endParaRPr lang="en-US" dirty="0"/>
          </a:p>
          <a:p>
            <a:r>
              <a:rPr lang="en-US" dirty="0"/>
              <a:t>Other examples include conservation easements or alternative development ideas, such as cluster or</a:t>
            </a:r>
            <a:r>
              <a:rPr lang="en-US" baseline="0" dirty="0"/>
              <a:t> conservation </a:t>
            </a:r>
            <a:r>
              <a:rPr lang="en-US" dirty="0"/>
              <a:t>developments</a:t>
            </a:r>
            <a:r>
              <a:rPr lang="en-US" baseline="0" dirty="0"/>
              <a:t>.  This image at the bottom shows what a cluster or conservation development could look like. The basic idea is that the housing units are more densely built to allow half of the land area to remain as open space and as an amenity to the neighborhood.  We have an example of this in the Town of Flower Mound and their</a:t>
            </a:r>
            <a:r>
              <a:rPr lang="en-US" dirty="0"/>
              <a:t> Cross-Timbers Conservation Development District, designed to protect the natural areas of the western half of the Town</a:t>
            </a:r>
            <a:r>
              <a:rPr lang="en-US" baseline="0" dirty="0"/>
              <a:t>.  </a:t>
            </a:r>
          </a:p>
          <a:p>
            <a:endParaRPr lang="en-US" baseline="0" dirty="0"/>
          </a:p>
          <a:p>
            <a:r>
              <a:rPr lang="en-US" baseline="0" dirty="0"/>
              <a:t>Green infrastructure or low impact development is another tool that municipalities can utilize the reduce the volume of </a:t>
            </a:r>
            <a:r>
              <a:rPr lang="en-US" baseline="0" dirty="0" err="1"/>
              <a:t>stormwater</a:t>
            </a:r>
            <a:r>
              <a:rPr lang="en-US" baseline="0" dirty="0"/>
              <a:t> reaching creeks and improve the quality of that water.  Pictured in the top right hand corner is the parking lot of the new Double Tree Ranch Park in Highland Village.  As you can see, the median area is lower than the parking spaces. As the water runs off the parking area it will flow into the this area and into a </a:t>
            </a:r>
            <a:r>
              <a:rPr lang="en-US" baseline="0" dirty="0" err="1"/>
              <a:t>biofilter</a:t>
            </a:r>
            <a:r>
              <a:rPr lang="en-US" baseline="0" dirty="0"/>
              <a:t> that will remove pollutants and release clean water downstream.  Not only can these practices hold more water and lessen the flooding downstream, but the water released will be cleaner as well!</a:t>
            </a:r>
          </a:p>
          <a:p>
            <a:endParaRPr lang="en-US" baseline="0" dirty="0"/>
          </a:p>
          <a:p>
            <a:r>
              <a:rPr lang="en-US" baseline="0" dirty="0"/>
              <a:t>Much of the northern part of the County is still largely rural and privately owned.  We have also included information for landowners on good land management practices that may help them understand the benefits of good riparian stewardship for their property as well as those around them, and point them to other resources that can provide more assistance to them.</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848E7A4D-45E7-4099-AAA8-14FE944B412F}" type="slidenum">
              <a:rPr lang="en-US" smtClean="0"/>
              <a:t>10</a:t>
            </a:fld>
            <a:endParaRPr lang="en-US"/>
          </a:p>
        </p:txBody>
      </p:sp>
    </p:spTree>
    <p:extLst>
      <p:ext uri="{BB962C8B-B14F-4D97-AF65-F5344CB8AC3E}">
        <p14:creationId xmlns:p14="http://schemas.microsoft.com/office/powerpoint/2010/main" val="3651566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18F62-9EA0-FC83-6618-C8F5993F04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88760A-4C07-844B-390D-2EF48D8EED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B7933A-FC24-DF9B-592D-827026B82CAB}"/>
              </a:ext>
            </a:extLst>
          </p:cNvPr>
          <p:cNvSpPr>
            <a:spLocks noGrp="1"/>
          </p:cNvSpPr>
          <p:nvPr>
            <p:ph type="dt" sz="half" idx="10"/>
          </p:nvPr>
        </p:nvSpPr>
        <p:spPr/>
        <p:txBody>
          <a:bodyPr/>
          <a:lstStyle/>
          <a:p>
            <a:fld id="{CFE35103-F0C4-4CBC-A656-952FC9793F92}" type="datetimeFigureOut">
              <a:rPr lang="en-US" smtClean="0"/>
              <a:t>10/30/2023</a:t>
            </a:fld>
            <a:endParaRPr lang="en-US"/>
          </a:p>
        </p:txBody>
      </p:sp>
      <p:sp>
        <p:nvSpPr>
          <p:cNvPr id="5" name="Footer Placeholder 4">
            <a:extLst>
              <a:ext uri="{FF2B5EF4-FFF2-40B4-BE49-F238E27FC236}">
                <a16:creationId xmlns:a16="http://schemas.microsoft.com/office/drawing/2014/main" id="{96D1D263-CA88-F4A1-DE46-CE94CE8B8B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75BDEF-09C7-EC78-DCE4-02EF46692B48}"/>
              </a:ext>
            </a:extLst>
          </p:cNvPr>
          <p:cNvSpPr>
            <a:spLocks noGrp="1"/>
          </p:cNvSpPr>
          <p:nvPr>
            <p:ph type="sldNum" sz="quarter" idx="12"/>
          </p:nvPr>
        </p:nvSpPr>
        <p:spPr/>
        <p:txBody>
          <a:bodyPr/>
          <a:lstStyle/>
          <a:p>
            <a:fld id="{81D842D9-9147-4129-A1B3-D977E5A4C50E}" type="slidenum">
              <a:rPr lang="en-US" smtClean="0"/>
              <a:t>‹#›</a:t>
            </a:fld>
            <a:endParaRPr lang="en-US"/>
          </a:p>
        </p:txBody>
      </p:sp>
    </p:spTree>
    <p:extLst>
      <p:ext uri="{BB962C8B-B14F-4D97-AF65-F5344CB8AC3E}">
        <p14:creationId xmlns:p14="http://schemas.microsoft.com/office/powerpoint/2010/main" val="3244001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7950D-D2D6-D939-7A57-74617DE726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B14748-0131-F35D-4D5C-D04A379A80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A64F63-2BD1-8BBE-4049-1EA4083EFE7C}"/>
              </a:ext>
            </a:extLst>
          </p:cNvPr>
          <p:cNvSpPr>
            <a:spLocks noGrp="1"/>
          </p:cNvSpPr>
          <p:nvPr>
            <p:ph type="dt" sz="half" idx="10"/>
          </p:nvPr>
        </p:nvSpPr>
        <p:spPr/>
        <p:txBody>
          <a:bodyPr/>
          <a:lstStyle/>
          <a:p>
            <a:fld id="{CFE35103-F0C4-4CBC-A656-952FC9793F92}" type="datetimeFigureOut">
              <a:rPr lang="en-US" smtClean="0"/>
              <a:t>10/30/2023</a:t>
            </a:fld>
            <a:endParaRPr lang="en-US"/>
          </a:p>
        </p:txBody>
      </p:sp>
      <p:sp>
        <p:nvSpPr>
          <p:cNvPr id="5" name="Footer Placeholder 4">
            <a:extLst>
              <a:ext uri="{FF2B5EF4-FFF2-40B4-BE49-F238E27FC236}">
                <a16:creationId xmlns:a16="http://schemas.microsoft.com/office/drawing/2014/main" id="{11816C59-8E06-5F98-4F68-F439E55A4A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BC05D-177E-3D90-51A5-17B12EEB67EC}"/>
              </a:ext>
            </a:extLst>
          </p:cNvPr>
          <p:cNvSpPr>
            <a:spLocks noGrp="1"/>
          </p:cNvSpPr>
          <p:nvPr>
            <p:ph type="sldNum" sz="quarter" idx="12"/>
          </p:nvPr>
        </p:nvSpPr>
        <p:spPr/>
        <p:txBody>
          <a:bodyPr/>
          <a:lstStyle/>
          <a:p>
            <a:fld id="{81D842D9-9147-4129-A1B3-D977E5A4C50E}" type="slidenum">
              <a:rPr lang="en-US" smtClean="0"/>
              <a:t>‹#›</a:t>
            </a:fld>
            <a:endParaRPr lang="en-US"/>
          </a:p>
        </p:txBody>
      </p:sp>
    </p:spTree>
    <p:extLst>
      <p:ext uri="{BB962C8B-B14F-4D97-AF65-F5344CB8AC3E}">
        <p14:creationId xmlns:p14="http://schemas.microsoft.com/office/powerpoint/2010/main" val="944859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0D364C-28CA-1074-97F5-BE4E3670C1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436A78-2620-D7E7-6576-75D9AC8FB6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D4BCA-9145-ED52-BB29-3D9839CB5DCB}"/>
              </a:ext>
            </a:extLst>
          </p:cNvPr>
          <p:cNvSpPr>
            <a:spLocks noGrp="1"/>
          </p:cNvSpPr>
          <p:nvPr>
            <p:ph type="dt" sz="half" idx="10"/>
          </p:nvPr>
        </p:nvSpPr>
        <p:spPr/>
        <p:txBody>
          <a:bodyPr/>
          <a:lstStyle/>
          <a:p>
            <a:fld id="{CFE35103-F0C4-4CBC-A656-952FC9793F92}" type="datetimeFigureOut">
              <a:rPr lang="en-US" smtClean="0"/>
              <a:t>10/30/2023</a:t>
            </a:fld>
            <a:endParaRPr lang="en-US"/>
          </a:p>
        </p:txBody>
      </p:sp>
      <p:sp>
        <p:nvSpPr>
          <p:cNvPr id="5" name="Footer Placeholder 4">
            <a:extLst>
              <a:ext uri="{FF2B5EF4-FFF2-40B4-BE49-F238E27FC236}">
                <a16:creationId xmlns:a16="http://schemas.microsoft.com/office/drawing/2014/main" id="{2DF13A3D-EFAB-0C4A-CEC4-0578AD379A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7D5A2D-3F77-64CC-EC3D-7B004BF651E7}"/>
              </a:ext>
            </a:extLst>
          </p:cNvPr>
          <p:cNvSpPr>
            <a:spLocks noGrp="1"/>
          </p:cNvSpPr>
          <p:nvPr>
            <p:ph type="sldNum" sz="quarter" idx="12"/>
          </p:nvPr>
        </p:nvSpPr>
        <p:spPr/>
        <p:txBody>
          <a:bodyPr/>
          <a:lstStyle/>
          <a:p>
            <a:fld id="{81D842D9-9147-4129-A1B3-D977E5A4C50E}" type="slidenum">
              <a:rPr lang="en-US" smtClean="0"/>
              <a:t>‹#›</a:t>
            </a:fld>
            <a:endParaRPr lang="en-US"/>
          </a:p>
        </p:txBody>
      </p:sp>
    </p:spTree>
    <p:extLst>
      <p:ext uri="{BB962C8B-B14F-4D97-AF65-F5344CB8AC3E}">
        <p14:creationId xmlns:p14="http://schemas.microsoft.com/office/powerpoint/2010/main" val="3990414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76DE61E-65BC-4A79-90F5-E5744AD447F8}" type="slidenum">
              <a:rPr lang="en-US" altLang="en-US"/>
              <a:pPr>
                <a:defRPr/>
              </a:pPr>
              <a:t>‹#›</a:t>
            </a:fld>
            <a:endParaRPr lang="en-US" altLang="en-US"/>
          </a:p>
        </p:txBody>
      </p:sp>
    </p:spTree>
    <p:extLst>
      <p:ext uri="{BB962C8B-B14F-4D97-AF65-F5344CB8AC3E}">
        <p14:creationId xmlns:p14="http://schemas.microsoft.com/office/powerpoint/2010/main" val="613271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29F36FA-AEA8-4AF3-AAC4-C014C9CE80B5}"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8FA44-439F-4A8E-9D19-2136FB1C82E3}" type="slidenum">
              <a:rPr lang="en-US" smtClean="0"/>
              <a:t>‹#›</a:t>
            </a:fld>
            <a:endParaRPr lang="en-US"/>
          </a:p>
        </p:txBody>
      </p:sp>
      <p:sp>
        <p:nvSpPr>
          <p:cNvPr id="10" name="Rectangle 9"/>
          <p:cNvSpPr/>
          <p:nvPr userDrawn="1"/>
        </p:nvSpPr>
        <p:spPr>
          <a:xfrm>
            <a:off x="0" y="5528745"/>
            <a:ext cx="12192000" cy="132925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5663682"/>
            <a:ext cx="12192000" cy="1194318"/>
          </a:xfrm>
          <a:prstGeom prst="rect">
            <a:avLst/>
          </a:prstGeom>
          <a:solidFill>
            <a:srgbClr val="3088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5803641"/>
            <a:ext cx="12192000" cy="1054359"/>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5791197" y="6073170"/>
            <a:ext cx="6148874" cy="523220"/>
          </a:xfrm>
          <a:prstGeom prst="rect">
            <a:avLst/>
          </a:prstGeom>
          <a:noFill/>
        </p:spPr>
        <p:txBody>
          <a:bodyPr wrap="square" rtlCol="0">
            <a:spAutoFit/>
          </a:bodyPr>
          <a:lstStyle/>
          <a:p>
            <a:r>
              <a:rPr lang="en-US" sz="2800" dirty="0">
                <a:solidFill>
                  <a:schemeClr val="bg1"/>
                </a:solidFill>
                <a:latin typeface="+mj-lt"/>
                <a:ea typeface="Roboto" panose="02000000000000000000" pitchFamily="2" charset="0"/>
              </a:rPr>
              <a:t>DENTON COUNTY GREENBELT PLAN</a:t>
            </a:r>
          </a:p>
        </p:txBody>
      </p:sp>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82206" y="5824148"/>
            <a:ext cx="742920" cy="1013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0210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29F36FA-AEA8-4AF3-AAC4-C014C9CE80B5}"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8FA44-439F-4A8E-9D19-2136FB1C82E3}" type="slidenum">
              <a:rPr lang="en-US" smtClean="0"/>
              <a:t>‹#›</a:t>
            </a:fld>
            <a:endParaRPr lang="en-US"/>
          </a:p>
        </p:txBody>
      </p:sp>
      <p:sp>
        <p:nvSpPr>
          <p:cNvPr id="7" name="Rectangle 6"/>
          <p:cNvSpPr/>
          <p:nvPr userDrawn="1"/>
        </p:nvSpPr>
        <p:spPr>
          <a:xfrm>
            <a:off x="0" y="5528745"/>
            <a:ext cx="12192000" cy="132925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5663682"/>
            <a:ext cx="12192000" cy="1194318"/>
          </a:xfrm>
          <a:prstGeom prst="rect">
            <a:avLst/>
          </a:prstGeom>
          <a:solidFill>
            <a:srgbClr val="3088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5803641"/>
            <a:ext cx="12192000" cy="1054359"/>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3580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29F36FA-AEA8-4AF3-AAC4-C014C9CE80B5}"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8FA44-439F-4A8E-9D19-2136FB1C82E3}" type="slidenum">
              <a:rPr lang="en-US" smtClean="0"/>
              <a:t>‹#›</a:t>
            </a:fld>
            <a:endParaRPr lang="en-US"/>
          </a:p>
        </p:txBody>
      </p:sp>
      <p:sp>
        <p:nvSpPr>
          <p:cNvPr id="7" name="Rectangle 6"/>
          <p:cNvSpPr/>
          <p:nvPr userDrawn="1"/>
        </p:nvSpPr>
        <p:spPr>
          <a:xfrm>
            <a:off x="0" y="5528745"/>
            <a:ext cx="12192000" cy="132925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5663682"/>
            <a:ext cx="12192000" cy="1194318"/>
          </a:xfrm>
          <a:prstGeom prst="rect">
            <a:avLst/>
          </a:prstGeom>
          <a:solidFill>
            <a:srgbClr val="3088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5803641"/>
            <a:ext cx="12192000" cy="1054359"/>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5791197" y="6073170"/>
            <a:ext cx="6148874" cy="523220"/>
          </a:xfrm>
          <a:prstGeom prst="rect">
            <a:avLst/>
          </a:prstGeom>
          <a:noFill/>
        </p:spPr>
        <p:txBody>
          <a:bodyPr wrap="square" rtlCol="0">
            <a:spAutoFit/>
          </a:bodyPr>
          <a:lstStyle/>
          <a:p>
            <a:r>
              <a:rPr lang="en-US" sz="2800" dirty="0">
                <a:solidFill>
                  <a:schemeClr val="bg1"/>
                </a:solidFill>
                <a:latin typeface="+mn-lt"/>
                <a:ea typeface="Roboto" panose="02000000000000000000" pitchFamily="2" charset="0"/>
              </a:rPr>
              <a:t>DENTON COUNTY GREENBELT PLAN</a:t>
            </a:r>
          </a:p>
        </p:txBody>
      </p:sp>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82206" y="5824148"/>
            <a:ext cx="742920" cy="1013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5799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9F36FA-AEA8-4AF3-AAC4-C014C9CE80B5}"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C8FA44-439F-4A8E-9D19-2136FB1C82E3}" type="slidenum">
              <a:rPr lang="en-US" smtClean="0"/>
              <a:t>‹#›</a:t>
            </a:fld>
            <a:endParaRPr lang="en-US"/>
          </a:p>
        </p:txBody>
      </p:sp>
      <p:sp>
        <p:nvSpPr>
          <p:cNvPr id="8" name="Rectangle 7"/>
          <p:cNvSpPr/>
          <p:nvPr userDrawn="1"/>
        </p:nvSpPr>
        <p:spPr>
          <a:xfrm>
            <a:off x="0" y="5528745"/>
            <a:ext cx="12192000" cy="132925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5663682"/>
            <a:ext cx="12192000" cy="1194318"/>
          </a:xfrm>
          <a:prstGeom prst="rect">
            <a:avLst/>
          </a:prstGeom>
          <a:solidFill>
            <a:srgbClr val="3088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5803641"/>
            <a:ext cx="12192000" cy="1054359"/>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5791197" y="6073170"/>
            <a:ext cx="6148874" cy="523220"/>
          </a:xfrm>
          <a:prstGeom prst="rect">
            <a:avLst/>
          </a:prstGeom>
          <a:noFill/>
        </p:spPr>
        <p:txBody>
          <a:bodyPr wrap="square" rtlCol="0">
            <a:spAutoFit/>
          </a:bodyPr>
          <a:lstStyle/>
          <a:p>
            <a:r>
              <a:rPr lang="en-US" sz="2800" dirty="0">
                <a:solidFill>
                  <a:schemeClr val="bg1"/>
                </a:solidFill>
                <a:latin typeface="+mj-lt"/>
                <a:ea typeface="Roboto" panose="02000000000000000000" pitchFamily="2" charset="0"/>
              </a:rPr>
              <a:t>DENTON COUNTY GREENBELT PLAN</a:t>
            </a:r>
          </a:p>
        </p:txBody>
      </p:sp>
      <p:pic>
        <p:nvPicPr>
          <p:cNvPr id="1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82206" y="5824148"/>
            <a:ext cx="742920" cy="1013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0154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9F36FA-AEA8-4AF3-AAC4-C014C9CE80B5}" type="datetimeFigureOut">
              <a:rPr lang="en-US" smtClean="0"/>
              <a:t>10/30/2023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C8FA44-439F-4A8E-9D19-2136FB1C82E3}" type="slidenum">
              <a:rPr lang="en-US" smtClean="0"/>
              <a:t>‹#›</a:t>
            </a:fld>
            <a:endParaRPr lang="en-US"/>
          </a:p>
        </p:txBody>
      </p:sp>
      <p:sp>
        <p:nvSpPr>
          <p:cNvPr id="10" name="Rectangle 9"/>
          <p:cNvSpPr/>
          <p:nvPr userDrawn="1"/>
        </p:nvSpPr>
        <p:spPr>
          <a:xfrm>
            <a:off x="0" y="5528745"/>
            <a:ext cx="12192000" cy="132925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5663682"/>
            <a:ext cx="12192000" cy="1194318"/>
          </a:xfrm>
          <a:prstGeom prst="rect">
            <a:avLst/>
          </a:prstGeom>
          <a:solidFill>
            <a:srgbClr val="3088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5803641"/>
            <a:ext cx="12192000" cy="1054359"/>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5791197" y="6073170"/>
            <a:ext cx="6148874" cy="523220"/>
          </a:xfrm>
          <a:prstGeom prst="rect">
            <a:avLst/>
          </a:prstGeom>
          <a:noFill/>
        </p:spPr>
        <p:txBody>
          <a:bodyPr wrap="square" rtlCol="0">
            <a:spAutoFit/>
          </a:bodyPr>
          <a:lstStyle/>
          <a:p>
            <a:r>
              <a:rPr lang="en-US" sz="2800" dirty="0">
                <a:solidFill>
                  <a:schemeClr val="bg1"/>
                </a:solidFill>
                <a:latin typeface="+mj-lt"/>
                <a:ea typeface="Roboto" panose="02000000000000000000" pitchFamily="2" charset="0"/>
              </a:rPr>
              <a:t>DENTON COUNTY GREENBELT PLAN</a:t>
            </a:r>
          </a:p>
        </p:txBody>
      </p:sp>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82206" y="5824148"/>
            <a:ext cx="742920" cy="1013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8141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Date Placeholder 2"/>
          <p:cNvSpPr>
            <a:spLocks noGrp="1"/>
          </p:cNvSpPr>
          <p:nvPr>
            <p:ph type="dt" sz="half" idx="10"/>
          </p:nvPr>
        </p:nvSpPr>
        <p:spPr/>
        <p:txBody>
          <a:bodyPr/>
          <a:lstStyle/>
          <a:p>
            <a:fld id="{529F36FA-AEA8-4AF3-AAC4-C014C9CE80B5}" type="datetimeFigureOut">
              <a:rPr lang="en-US" smtClean="0"/>
              <a:t>10/30/2023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C8FA44-439F-4A8E-9D19-2136FB1C82E3}" type="slidenum">
              <a:rPr lang="en-US" smtClean="0"/>
              <a:t>‹#›</a:t>
            </a:fld>
            <a:endParaRPr lang="en-US"/>
          </a:p>
        </p:txBody>
      </p:sp>
      <p:sp>
        <p:nvSpPr>
          <p:cNvPr id="6" name="Rectangle 5"/>
          <p:cNvSpPr/>
          <p:nvPr userDrawn="1"/>
        </p:nvSpPr>
        <p:spPr>
          <a:xfrm>
            <a:off x="0" y="5528745"/>
            <a:ext cx="12192000" cy="132925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5663682"/>
            <a:ext cx="12192000" cy="1194318"/>
          </a:xfrm>
          <a:prstGeom prst="rect">
            <a:avLst/>
          </a:prstGeom>
          <a:solidFill>
            <a:srgbClr val="3088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5803641"/>
            <a:ext cx="12192000" cy="1054359"/>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5791197" y="6073170"/>
            <a:ext cx="6148874" cy="523220"/>
          </a:xfrm>
          <a:prstGeom prst="rect">
            <a:avLst/>
          </a:prstGeom>
          <a:noFill/>
        </p:spPr>
        <p:txBody>
          <a:bodyPr wrap="square" rtlCol="0">
            <a:spAutoFit/>
          </a:bodyPr>
          <a:lstStyle/>
          <a:p>
            <a:r>
              <a:rPr lang="en-US" sz="2800" dirty="0">
                <a:solidFill>
                  <a:schemeClr val="bg1"/>
                </a:solidFill>
                <a:latin typeface="+mj-lt"/>
                <a:ea typeface="Roboto" panose="02000000000000000000" pitchFamily="2" charset="0"/>
              </a:rPr>
              <a:t>DENTON COUNTY GREENBELT PLAN</a:t>
            </a:r>
          </a:p>
        </p:txBody>
      </p:sp>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82206" y="5824148"/>
            <a:ext cx="742920" cy="1013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1509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lumMod val="9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9F36FA-AEA8-4AF3-AAC4-C014C9CE80B5}" type="datetimeFigureOut">
              <a:rPr lang="en-US" smtClean="0"/>
              <a:t>10/30/2023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C8FA44-439F-4A8E-9D19-2136FB1C82E3}" type="slidenum">
              <a:rPr lang="en-US" smtClean="0"/>
              <a:t>‹#›</a:t>
            </a:fld>
            <a:endParaRPr lang="en-US"/>
          </a:p>
        </p:txBody>
      </p:sp>
      <p:sp>
        <p:nvSpPr>
          <p:cNvPr id="5" name="Rectangle 4"/>
          <p:cNvSpPr/>
          <p:nvPr userDrawn="1"/>
        </p:nvSpPr>
        <p:spPr>
          <a:xfrm>
            <a:off x="0" y="5528745"/>
            <a:ext cx="12192000" cy="132925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0" y="5663682"/>
            <a:ext cx="12192000" cy="1194318"/>
          </a:xfrm>
          <a:prstGeom prst="rect">
            <a:avLst/>
          </a:prstGeom>
          <a:solidFill>
            <a:srgbClr val="3088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5803641"/>
            <a:ext cx="12192000" cy="1054359"/>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5791197" y="6073170"/>
            <a:ext cx="6148874" cy="523220"/>
          </a:xfrm>
          <a:prstGeom prst="rect">
            <a:avLst/>
          </a:prstGeom>
          <a:noFill/>
        </p:spPr>
        <p:txBody>
          <a:bodyPr wrap="square" rtlCol="0">
            <a:spAutoFit/>
          </a:bodyPr>
          <a:lstStyle/>
          <a:p>
            <a:r>
              <a:rPr lang="en-US" sz="2800" dirty="0">
                <a:solidFill>
                  <a:schemeClr val="bg1"/>
                </a:solidFill>
                <a:latin typeface="+mj-lt"/>
                <a:ea typeface="Roboto" panose="02000000000000000000" pitchFamily="2" charset="0"/>
              </a:rPr>
              <a:t>DENTON COUNTY GREENBELT PLAN</a:t>
            </a: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82206" y="5824148"/>
            <a:ext cx="742920" cy="1013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9506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86559-ECD0-E93C-EFC8-4E1A1FE1F6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EEFEE2-68D9-EBB2-7CBE-C2482E7FB5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8922A9-90B7-2ED5-3136-BF292B7CE588}"/>
              </a:ext>
            </a:extLst>
          </p:cNvPr>
          <p:cNvSpPr>
            <a:spLocks noGrp="1"/>
          </p:cNvSpPr>
          <p:nvPr>
            <p:ph type="dt" sz="half" idx="10"/>
          </p:nvPr>
        </p:nvSpPr>
        <p:spPr/>
        <p:txBody>
          <a:bodyPr/>
          <a:lstStyle/>
          <a:p>
            <a:fld id="{CFE35103-F0C4-4CBC-A656-952FC9793F92}" type="datetimeFigureOut">
              <a:rPr lang="en-US" smtClean="0"/>
              <a:t>10/30/2023</a:t>
            </a:fld>
            <a:endParaRPr lang="en-US"/>
          </a:p>
        </p:txBody>
      </p:sp>
      <p:sp>
        <p:nvSpPr>
          <p:cNvPr id="5" name="Footer Placeholder 4">
            <a:extLst>
              <a:ext uri="{FF2B5EF4-FFF2-40B4-BE49-F238E27FC236}">
                <a16:creationId xmlns:a16="http://schemas.microsoft.com/office/drawing/2014/main" id="{4DD98B23-0705-A07A-BD72-EAC8592FAC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6F0CC6-9A7C-3D48-2172-60E810DCBC0F}"/>
              </a:ext>
            </a:extLst>
          </p:cNvPr>
          <p:cNvSpPr>
            <a:spLocks noGrp="1"/>
          </p:cNvSpPr>
          <p:nvPr>
            <p:ph type="sldNum" sz="quarter" idx="12"/>
          </p:nvPr>
        </p:nvSpPr>
        <p:spPr/>
        <p:txBody>
          <a:bodyPr/>
          <a:lstStyle/>
          <a:p>
            <a:fld id="{81D842D9-9147-4129-A1B3-D977E5A4C50E}" type="slidenum">
              <a:rPr lang="en-US" smtClean="0"/>
              <a:t>‹#›</a:t>
            </a:fld>
            <a:endParaRPr lang="en-US"/>
          </a:p>
        </p:txBody>
      </p:sp>
    </p:spTree>
    <p:extLst>
      <p:ext uri="{BB962C8B-B14F-4D97-AF65-F5344CB8AC3E}">
        <p14:creationId xmlns:p14="http://schemas.microsoft.com/office/powerpoint/2010/main" val="134899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mj-lt"/>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9F36FA-AEA8-4AF3-AAC4-C014C9CE80B5}"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C8FA44-439F-4A8E-9D19-2136FB1C82E3}" type="slidenum">
              <a:rPr lang="en-US" smtClean="0"/>
              <a:t>‹#›</a:t>
            </a:fld>
            <a:endParaRPr lang="en-US"/>
          </a:p>
        </p:txBody>
      </p:sp>
      <p:sp>
        <p:nvSpPr>
          <p:cNvPr id="8" name="Rectangle 7"/>
          <p:cNvSpPr/>
          <p:nvPr userDrawn="1"/>
        </p:nvSpPr>
        <p:spPr>
          <a:xfrm>
            <a:off x="0" y="5528745"/>
            <a:ext cx="12192000" cy="132925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5663682"/>
            <a:ext cx="12192000" cy="1194318"/>
          </a:xfrm>
          <a:prstGeom prst="rect">
            <a:avLst/>
          </a:prstGeom>
          <a:solidFill>
            <a:srgbClr val="3088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5803641"/>
            <a:ext cx="12192000" cy="1054359"/>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5791197" y="6073170"/>
            <a:ext cx="6148874" cy="523220"/>
          </a:xfrm>
          <a:prstGeom prst="rect">
            <a:avLst/>
          </a:prstGeom>
          <a:noFill/>
        </p:spPr>
        <p:txBody>
          <a:bodyPr wrap="square" rtlCol="0">
            <a:spAutoFit/>
          </a:bodyPr>
          <a:lstStyle/>
          <a:p>
            <a:r>
              <a:rPr lang="en-US" sz="2800" dirty="0">
                <a:solidFill>
                  <a:schemeClr val="bg1"/>
                </a:solidFill>
                <a:latin typeface="+mj-lt"/>
                <a:ea typeface="Roboto" panose="02000000000000000000" pitchFamily="2" charset="0"/>
              </a:rPr>
              <a:t>DENTON COUNTY GREENBELT PLAN</a:t>
            </a:r>
          </a:p>
        </p:txBody>
      </p:sp>
      <p:pic>
        <p:nvPicPr>
          <p:cNvPr id="1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82206" y="5824148"/>
            <a:ext cx="742920" cy="1013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1427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9F36FA-AEA8-4AF3-AAC4-C014C9CE80B5}"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C8FA44-439F-4A8E-9D19-2136FB1C82E3}" type="slidenum">
              <a:rPr lang="en-US" smtClean="0"/>
              <a:t>‹#›</a:t>
            </a:fld>
            <a:endParaRPr lang="en-US"/>
          </a:p>
        </p:txBody>
      </p:sp>
      <p:sp>
        <p:nvSpPr>
          <p:cNvPr id="8" name="Rectangle 7"/>
          <p:cNvSpPr/>
          <p:nvPr userDrawn="1"/>
        </p:nvSpPr>
        <p:spPr>
          <a:xfrm>
            <a:off x="0" y="5528745"/>
            <a:ext cx="12192000" cy="132925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5663682"/>
            <a:ext cx="12192000" cy="1194318"/>
          </a:xfrm>
          <a:prstGeom prst="rect">
            <a:avLst/>
          </a:prstGeom>
          <a:solidFill>
            <a:srgbClr val="3088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5803641"/>
            <a:ext cx="12192000" cy="1054359"/>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5791197" y="6073170"/>
            <a:ext cx="6148874" cy="523220"/>
          </a:xfrm>
          <a:prstGeom prst="rect">
            <a:avLst/>
          </a:prstGeom>
          <a:noFill/>
        </p:spPr>
        <p:txBody>
          <a:bodyPr wrap="square" rtlCol="0">
            <a:spAutoFit/>
          </a:bodyPr>
          <a:lstStyle/>
          <a:p>
            <a:r>
              <a:rPr lang="en-US" sz="2800" dirty="0">
                <a:solidFill>
                  <a:schemeClr val="bg1"/>
                </a:solidFill>
                <a:latin typeface="+mj-lt"/>
                <a:ea typeface="Roboto" panose="02000000000000000000" pitchFamily="2" charset="0"/>
              </a:rPr>
              <a:t>DENTON COUNTY GREENBELT PLAN</a:t>
            </a:r>
          </a:p>
        </p:txBody>
      </p:sp>
      <p:pic>
        <p:nvPicPr>
          <p:cNvPr id="1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82206" y="5824148"/>
            <a:ext cx="742920" cy="1013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0673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9F36FA-AEA8-4AF3-AAC4-C014C9CE80B5}"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8FA44-439F-4A8E-9D19-2136FB1C82E3}" type="slidenum">
              <a:rPr lang="en-US" smtClean="0"/>
              <a:t>‹#›</a:t>
            </a:fld>
            <a:endParaRPr lang="en-US"/>
          </a:p>
        </p:txBody>
      </p:sp>
      <p:sp>
        <p:nvSpPr>
          <p:cNvPr id="7" name="Rectangle 6"/>
          <p:cNvSpPr/>
          <p:nvPr userDrawn="1"/>
        </p:nvSpPr>
        <p:spPr>
          <a:xfrm>
            <a:off x="0" y="5528745"/>
            <a:ext cx="12192000" cy="132925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5663682"/>
            <a:ext cx="12192000" cy="1194318"/>
          </a:xfrm>
          <a:prstGeom prst="rect">
            <a:avLst/>
          </a:prstGeom>
          <a:solidFill>
            <a:srgbClr val="3088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5803641"/>
            <a:ext cx="12192000" cy="1054359"/>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5791197" y="6073170"/>
            <a:ext cx="6148874" cy="523220"/>
          </a:xfrm>
          <a:prstGeom prst="rect">
            <a:avLst/>
          </a:prstGeom>
          <a:noFill/>
        </p:spPr>
        <p:txBody>
          <a:bodyPr wrap="square" rtlCol="0">
            <a:spAutoFit/>
          </a:bodyPr>
          <a:lstStyle/>
          <a:p>
            <a:r>
              <a:rPr lang="en-US" sz="2800" dirty="0">
                <a:solidFill>
                  <a:schemeClr val="bg1"/>
                </a:solidFill>
                <a:latin typeface="+mj-lt"/>
                <a:ea typeface="Roboto" panose="02000000000000000000" pitchFamily="2" charset="0"/>
              </a:rPr>
              <a:t>DENTON COUNTY GREENBELT PLAN</a:t>
            </a:r>
          </a:p>
        </p:txBody>
      </p:sp>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82206" y="5824148"/>
            <a:ext cx="742920" cy="1013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2058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2">
            <a:lumMod val="90000"/>
          </a:schemeClr>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29F36FA-AEA8-4AF3-AAC4-C014C9CE80B5}"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8FA44-439F-4A8E-9D19-2136FB1C82E3}" type="slidenum">
              <a:rPr lang="en-US" smtClean="0"/>
              <a:t>‹#›</a:t>
            </a:fld>
            <a:endParaRPr lang="en-US"/>
          </a:p>
        </p:txBody>
      </p:sp>
      <p:sp>
        <p:nvSpPr>
          <p:cNvPr id="7" name="Rectangle 6"/>
          <p:cNvSpPr/>
          <p:nvPr userDrawn="1"/>
        </p:nvSpPr>
        <p:spPr>
          <a:xfrm>
            <a:off x="0" y="5528745"/>
            <a:ext cx="12192000" cy="132925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5663682"/>
            <a:ext cx="12192000" cy="1194318"/>
          </a:xfrm>
          <a:prstGeom prst="rect">
            <a:avLst/>
          </a:prstGeom>
          <a:solidFill>
            <a:srgbClr val="3088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5803641"/>
            <a:ext cx="12192000" cy="1054359"/>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5791197" y="6073170"/>
            <a:ext cx="6148874" cy="523220"/>
          </a:xfrm>
          <a:prstGeom prst="rect">
            <a:avLst/>
          </a:prstGeom>
          <a:noFill/>
        </p:spPr>
        <p:txBody>
          <a:bodyPr wrap="square" rtlCol="0">
            <a:spAutoFit/>
          </a:bodyPr>
          <a:lstStyle/>
          <a:p>
            <a:r>
              <a:rPr lang="en-US" sz="2800" dirty="0">
                <a:solidFill>
                  <a:schemeClr val="bg1"/>
                </a:solidFill>
                <a:latin typeface="+mj-lt"/>
                <a:ea typeface="Roboto" panose="02000000000000000000" pitchFamily="2" charset="0"/>
              </a:rPr>
              <a:t>DENTON COUNTY GREENBELT PLAN</a:t>
            </a:r>
          </a:p>
        </p:txBody>
      </p:sp>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82206" y="5824148"/>
            <a:ext cx="742920" cy="1013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8943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07A7F-5223-347E-14DB-199FB696B4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A7202D-7423-AD94-277B-BC7C87F2BC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DD8554-1754-F6A3-A032-119141D7E520}"/>
              </a:ext>
            </a:extLst>
          </p:cNvPr>
          <p:cNvSpPr>
            <a:spLocks noGrp="1"/>
          </p:cNvSpPr>
          <p:nvPr>
            <p:ph type="dt" sz="half" idx="10"/>
          </p:nvPr>
        </p:nvSpPr>
        <p:spPr/>
        <p:txBody>
          <a:bodyPr/>
          <a:lstStyle/>
          <a:p>
            <a:fld id="{CFE35103-F0C4-4CBC-A656-952FC9793F92}" type="datetimeFigureOut">
              <a:rPr lang="en-US" smtClean="0"/>
              <a:t>10/30/2023</a:t>
            </a:fld>
            <a:endParaRPr lang="en-US"/>
          </a:p>
        </p:txBody>
      </p:sp>
      <p:sp>
        <p:nvSpPr>
          <p:cNvPr id="5" name="Footer Placeholder 4">
            <a:extLst>
              <a:ext uri="{FF2B5EF4-FFF2-40B4-BE49-F238E27FC236}">
                <a16:creationId xmlns:a16="http://schemas.microsoft.com/office/drawing/2014/main" id="{A506D92D-6785-C295-0225-50F0ED163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0CD005-237F-8D71-A737-8C8BE2DBCC9D}"/>
              </a:ext>
            </a:extLst>
          </p:cNvPr>
          <p:cNvSpPr>
            <a:spLocks noGrp="1"/>
          </p:cNvSpPr>
          <p:nvPr>
            <p:ph type="sldNum" sz="quarter" idx="12"/>
          </p:nvPr>
        </p:nvSpPr>
        <p:spPr/>
        <p:txBody>
          <a:bodyPr/>
          <a:lstStyle/>
          <a:p>
            <a:fld id="{81D842D9-9147-4129-A1B3-D977E5A4C50E}" type="slidenum">
              <a:rPr lang="en-US" smtClean="0"/>
              <a:t>‹#›</a:t>
            </a:fld>
            <a:endParaRPr lang="en-US"/>
          </a:p>
        </p:txBody>
      </p:sp>
    </p:spTree>
    <p:extLst>
      <p:ext uri="{BB962C8B-B14F-4D97-AF65-F5344CB8AC3E}">
        <p14:creationId xmlns:p14="http://schemas.microsoft.com/office/powerpoint/2010/main" val="493409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95CD2-4C62-DE7C-0E15-ACE635B83D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265013-5386-57A9-F1AF-9B0C2445D1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89FE04-89D4-FD4A-85B7-6214E477AF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16CAEA-8C39-E41B-8B4D-C3CB2DC06DDB}"/>
              </a:ext>
            </a:extLst>
          </p:cNvPr>
          <p:cNvSpPr>
            <a:spLocks noGrp="1"/>
          </p:cNvSpPr>
          <p:nvPr>
            <p:ph type="dt" sz="half" idx="10"/>
          </p:nvPr>
        </p:nvSpPr>
        <p:spPr/>
        <p:txBody>
          <a:bodyPr/>
          <a:lstStyle/>
          <a:p>
            <a:fld id="{CFE35103-F0C4-4CBC-A656-952FC9793F92}" type="datetimeFigureOut">
              <a:rPr lang="en-US" smtClean="0"/>
              <a:t>10/30/2023</a:t>
            </a:fld>
            <a:endParaRPr lang="en-US"/>
          </a:p>
        </p:txBody>
      </p:sp>
      <p:sp>
        <p:nvSpPr>
          <p:cNvPr id="6" name="Footer Placeholder 5">
            <a:extLst>
              <a:ext uri="{FF2B5EF4-FFF2-40B4-BE49-F238E27FC236}">
                <a16:creationId xmlns:a16="http://schemas.microsoft.com/office/drawing/2014/main" id="{C09FB72A-4FB5-FB31-629C-C88BC383F5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77ED28-B3E9-CE30-7545-BA27DE993949}"/>
              </a:ext>
            </a:extLst>
          </p:cNvPr>
          <p:cNvSpPr>
            <a:spLocks noGrp="1"/>
          </p:cNvSpPr>
          <p:nvPr>
            <p:ph type="sldNum" sz="quarter" idx="12"/>
          </p:nvPr>
        </p:nvSpPr>
        <p:spPr/>
        <p:txBody>
          <a:bodyPr/>
          <a:lstStyle/>
          <a:p>
            <a:fld id="{81D842D9-9147-4129-A1B3-D977E5A4C50E}" type="slidenum">
              <a:rPr lang="en-US" smtClean="0"/>
              <a:t>‹#›</a:t>
            </a:fld>
            <a:endParaRPr lang="en-US"/>
          </a:p>
        </p:txBody>
      </p:sp>
    </p:spTree>
    <p:extLst>
      <p:ext uri="{BB962C8B-B14F-4D97-AF65-F5344CB8AC3E}">
        <p14:creationId xmlns:p14="http://schemas.microsoft.com/office/powerpoint/2010/main" val="314164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D3C81-6CF4-B0E8-D30D-626C06022E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56DCDA-1AF9-C5D8-1A73-A27966081C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8DDE2-0EC8-028D-F8C8-9B1546F356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8B256B-0065-7708-45D2-0C33473207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3BC476-953A-13A7-EC2A-E8D4C0F88A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A69952-5CDA-AB29-ACA0-4D198D8E47BF}"/>
              </a:ext>
            </a:extLst>
          </p:cNvPr>
          <p:cNvSpPr>
            <a:spLocks noGrp="1"/>
          </p:cNvSpPr>
          <p:nvPr>
            <p:ph type="dt" sz="half" idx="10"/>
          </p:nvPr>
        </p:nvSpPr>
        <p:spPr/>
        <p:txBody>
          <a:bodyPr/>
          <a:lstStyle/>
          <a:p>
            <a:fld id="{CFE35103-F0C4-4CBC-A656-952FC9793F92}" type="datetimeFigureOut">
              <a:rPr lang="en-US" smtClean="0"/>
              <a:t>10/30/2023</a:t>
            </a:fld>
            <a:endParaRPr lang="en-US"/>
          </a:p>
        </p:txBody>
      </p:sp>
      <p:sp>
        <p:nvSpPr>
          <p:cNvPr id="8" name="Footer Placeholder 7">
            <a:extLst>
              <a:ext uri="{FF2B5EF4-FFF2-40B4-BE49-F238E27FC236}">
                <a16:creationId xmlns:a16="http://schemas.microsoft.com/office/drawing/2014/main" id="{F3DBFEFC-3D66-B06E-9830-F1953ECB01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EB7146-114B-622A-6DE6-7EF741050AA9}"/>
              </a:ext>
            </a:extLst>
          </p:cNvPr>
          <p:cNvSpPr>
            <a:spLocks noGrp="1"/>
          </p:cNvSpPr>
          <p:nvPr>
            <p:ph type="sldNum" sz="quarter" idx="12"/>
          </p:nvPr>
        </p:nvSpPr>
        <p:spPr/>
        <p:txBody>
          <a:bodyPr/>
          <a:lstStyle/>
          <a:p>
            <a:fld id="{81D842D9-9147-4129-A1B3-D977E5A4C50E}" type="slidenum">
              <a:rPr lang="en-US" smtClean="0"/>
              <a:t>‹#›</a:t>
            </a:fld>
            <a:endParaRPr lang="en-US"/>
          </a:p>
        </p:txBody>
      </p:sp>
    </p:spTree>
    <p:extLst>
      <p:ext uri="{BB962C8B-B14F-4D97-AF65-F5344CB8AC3E}">
        <p14:creationId xmlns:p14="http://schemas.microsoft.com/office/powerpoint/2010/main" val="1873212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5059E-1FBC-BD87-1AD2-8E5A496699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6E3C12-9AE1-C821-EDCF-2FDC39B32519}"/>
              </a:ext>
            </a:extLst>
          </p:cNvPr>
          <p:cNvSpPr>
            <a:spLocks noGrp="1"/>
          </p:cNvSpPr>
          <p:nvPr>
            <p:ph type="dt" sz="half" idx="10"/>
          </p:nvPr>
        </p:nvSpPr>
        <p:spPr/>
        <p:txBody>
          <a:bodyPr/>
          <a:lstStyle/>
          <a:p>
            <a:fld id="{CFE35103-F0C4-4CBC-A656-952FC9793F92}" type="datetimeFigureOut">
              <a:rPr lang="en-US" smtClean="0"/>
              <a:t>10/30/2023</a:t>
            </a:fld>
            <a:endParaRPr lang="en-US"/>
          </a:p>
        </p:txBody>
      </p:sp>
      <p:sp>
        <p:nvSpPr>
          <p:cNvPr id="4" name="Footer Placeholder 3">
            <a:extLst>
              <a:ext uri="{FF2B5EF4-FFF2-40B4-BE49-F238E27FC236}">
                <a16:creationId xmlns:a16="http://schemas.microsoft.com/office/drawing/2014/main" id="{271860A9-082A-2D10-026F-F5456CB206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65A547-D3F3-0308-75E2-4BFF00D831F7}"/>
              </a:ext>
            </a:extLst>
          </p:cNvPr>
          <p:cNvSpPr>
            <a:spLocks noGrp="1"/>
          </p:cNvSpPr>
          <p:nvPr>
            <p:ph type="sldNum" sz="quarter" idx="12"/>
          </p:nvPr>
        </p:nvSpPr>
        <p:spPr/>
        <p:txBody>
          <a:bodyPr/>
          <a:lstStyle/>
          <a:p>
            <a:fld id="{81D842D9-9147-4129-A1B3-D977E5A4C50E}" type="slidenum">
              <a:rPr lang="en-US" smtClean="0"/>
              <a:t>‹#›</a:t>
            </a:fld>
            <a:endParaRPr lang="en-US"/>
          </a:p>
        </p:txBody>
      </p:sp>
    </p:spTree>
    <p:extLst>
      <p:ext uri="{BB962C8B-B14F-4D97-AF65-F5344CB8AC3E}">
        <p14:creationId xmlns:p14="http://schemas.microsoft.com/office/powerpoint/2010/main" val="1269351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BF3559-7F18-3C7B-46C3-E4CC0C8175F2}"/>
              </a:ext>
            </a:extLst>
          </p:cNvPr>
          <p:cNvSpPr>
            <a:spLocks noGrp="1"/>
          </p:cNvSpPr>
          <p:nvPr>
            <p:ph type="dt" sz="half" idx="10"/>
          </p:nvPr>
        </p:nvSpPr>
        <p:spPr/>
        <p:txBody>
          <a:bodyPr/>
          <a:lstStyle/>
          <a:p>
            <a:fld id="{CFE35103-F0C4-4CBC-A656-952FC9793F92}" type="datetimeFigureOut">
              <a:rPr lang="en-US" smtClean="0"/>
              <a:t>10/30/2023</a:t>
            </a:fld>
            <a:endParaRPr lang="en-US"/>
          </a:p>
        </p:txBody>
      </p:sp>
      <p:sp>
        <p:nvSpPr>
          <p:cNvPr id="3" name="Footer Placeholder 2">
            <a:extLst>
              <a:ext uri="{FF2B5EF4-FFF2-40B4-BE49-F238E27FC236}">
                <a16:creationId xmlns:a16="http://schemas.microsoft.com/office/drawing/2014/main" id="{9A901CD7-7F34-91AE-E6EF-7C4CBBC22E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C4EB86-AA1F-6342-7ABF-3FD2F8AE2946}"/>
              </a:ext>
            </a:extLst>
          </p:cNvPr>
          <p:cNvSpPr>
            <a:spLocks noGrp="1"/>
          </p:cNvSpPr>
          <p:nvPr>
            <p:ph type="sldNum" sz="quarter" idx="12"/>
          </p:nvPr>
        </p:nvSpPr>
        <p:spPr/>
        <p:txBody>
          <a:bodyPr/>
          <a:lstStyle/>
          <a:p>
            <a:fld id="{81D842D9-9147-4129-A1B3-D977E5A4C50E}" type="slidenum">
              <a:rPr lang="en-US" smtClean="0"/>
              <a:t>‹#›</a:t>
            </a:fld>
            <a:endParaRPr lang="en-US"/>
          </a:p>
        </p:txBody>
      </p:sp>
    </p:spTree>
    <p:extLst>
      <p:ext uri="{BB962C8B-B14F-4D97-AF65-F5344CB8AC3E}">
        <p14:creationId xmlns:p14="http://schemas.microsoft.com/office/powerpoint/2010/main" val="533535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A01D5-806C-82FE-2CEE-F03571CC66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B7ACFA-36A0-5B72-E642-E6AFBB3E14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45F200-12E5-40BE-B10C-437D33B42F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C69337-521A-07F6-E59D-DC2CF8548C40}"/>
              </a:ext>
            </a:extLst>
          </p:cNvPr>
          <p:cNvSpPr>
            <a:spLocks noGrp="1"/>
          </p:cNvSpPr>
          <p:nvPr>
            <p:ph type="dt" sz="half" idx="10"/>
          </p:nvPr>
        </p:nvSpPr>
        <p:spPr/>
        <p:txBody>
          <a:bodyPr/>
          <a:lstStyle/>
          <a:p>
            <a:fld id="{CFE35103-F0C4-4CBC-A656-952FC9793F92}" type="datetimeFigureOut">
              <a:rPr lang="en-US" smtClean="0"/>
              <a:t>10/30/2023</a:t>
            </a:fld>
            <a:endParaRPr lang="en-US"/>
          </a:p>
        </p:txBody>
      </p:sp>
      <p:sp>
        <p:nvSpPr>
          <p:cNvPr id="6" name="Footer Placeholder 5">
            <a:extLst>
              <a:ext uri="{FF2B5EF4-FFF2-40B4-BE49-F238E27FC236}">
                <a16:creationId xmlns:a16="http://schemas.microsoft.com/office/drawing/2014/main" id="{1751354C-75FC-98D4-AF47-E2600C9E5C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E9ED98-9E4D-9680-60CC-1D43BC46DF5F}"/>
              </a:ext>
            </a:extLst>
          </p:cNvPr>
          <p:cNvSpPr>
            <a:spLocks noGrp="1"/>
          </p:cNvSpPr>
          <p:nvPr>
            <p:ph type="sldNum" sz="quarter" idx="12"/>
          </p:nvPr>
        </p:nvSpPr>
        <p:spPr/>
        <p:txBody>
          <a:bodyPr/>
          <a:lstStyle/>
          <a:p>
            <a:fld id="{81D842D9-9147-4129-A1B3-D977E5A4C50E}" type="slidenum">
              <a:rPr lang="en-US" smtClean="0"/>
              <a:t>‹#›</a:t>
            </a:fld>
            <a:endParaRPr lang="en-US"/>
          </a:p>
        </p:txBody>
      </p:sp>
    </p:spTree>
    <p:extLst>
      <p:ext uri="{BB962C8B-B14F-4D97-AF65-F5344CB8AC3E}">
        <p14:creationId xmlns:p14="http://schemas.microsoft.com/office/powerpoint/2010/main" val="1624157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1CBE9-D4DE-777E-5C57-EC1FD40186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2662D4-5522-A905-CC7E-854104230B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AD6976-3CE0-C6B4-071F-2E89A0B27E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0FE355-04D8-9695-DE67-9E6747706EF0}"/>
              </a:ext>
            </a:extLst>
          </p:cNvPr>
          <p:cNvSpPr>
            <a:spLocks noGrp="1"/>
          </p:cNvSpPr>
          <p:nvPr>
            <p:ph type="dt" sz="half" idx="10"/>
          </p:nvPr>
        </p:nvSpPr>
        <p:spPr/>
        <p:txBody>
          <a:bodyPr/>
          <a:lstStyle/>
          <a:p>
            <a:fld id="{CFE35103-F0C4-4CBC-A656-952FC9793F92}" type="datetimeFigureOut">
              <a:rPr lang="en-US" smtClean="0"/>
              <a:t>10/30/2023</a:t>
            </a:fld>
            <a:endParaRPr lang="en-US"/>
          </a:p>
        </p:txBody>
      </p:sp>
      <p:sp>
        <p:nvSpPr>
          <p:cNvPr id="6" name="Footer Placeholder 5">
            <a:extLst>
              <a:ext uri="{FF2B5EF4-FFF2-40B4-BE49-F238E27FC236}">
                <a16:creationId xmlns:a16="http://schemas.microsoft.com/office/drawing/2014/main" id="{69BFC4D7-C956-43AD-41F1-A2E4E3CA8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35257F-405F-EEED-88B5-40227256FA2B}"/>
              </a:ext>
            </a:extLst>
          </p:cNvPr>
          <p:cNvSpPr>
            <a:spLocks noGrp="1"/>
          </p:cNvSpPr>
          <p:nvPr>
            <p:ph type="sldNum" sz="quarter" idx="12"/>
          </p:nvPr>
        </p:nvSpPr>
        <p:spPr/>
        <p:txBody>
          <a:bodyPr/>
          <a:lstStyle/>
          <a:p>
            <a:fld id="{81D842D9-9147-4129-A1B3-D977E5A4C50E}" type="slidenum">
              <a:rPr lang="en-US" smtClean="0"/>
              <a:t>‹#›</a:t>
            </a:fld>
            <a:endParaRPr lang="en-US"/>
          </a:p>
        </p:txBody>
      </p:sp>
    </p:spTree>
    <p:extLst>
      <p:ext uri="{BB962C8B-B14F-4D97-AF65-F5344CB8AC3E}">
        <p14:creationId xmlns:p14="http://schemas.microsoft.com/office/powerpoint/2010/main" val="3891606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6E5A53-30BE-7389-2F8E-DD94B287FE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2AD46C-B3AF-501E-1A96-C0394AE669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A292A-F8DB-BE28-0908-0B8E6A8887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E35103-F0C4-4CBC-A656-952FC9793F92}" type="datetimeFigureOut">
              <a:rPr lang="en-US" smtClean="0"/>
              <a:t>10/30/2023</a:t>
            </a:fld>
            <a:endParaRPr lang="en-US"/>
          </a:p>
        </p:txBody>
      </p:sp>
      <p:sp>
        <p:nvSpPr>
          <p:cNvPr id="5" name="Footer Placeholder 4">
            <a:extLst>
              <a:ext uri="{FF2B5EF4-FFF2-40B4-BE49-F238E27FC236}">
                <a16:creationId xmlns:a16="http://schemas.microsoft.com/office/drawing/2014/main" id="{607B9710-910C-719F-6707-212C817DD0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E2C4E5-3898-3F03-7A02-3FF3EB6785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D842D9-9147-4129-A1B3-D977E5A4C50E}" type="slidenum">
              <a:rPr lang="en-US" smtClean="0"/>
              <a:t>‹#›</a:t>
            </a:fld>
            <a:endParaRPr lang="en-US"/>
          </a:p>
        </p:txBody>
      </p:sp>
    </p:spTree>
    <p:extLst>
      <p:ext uri="{BB962C8B-B14F-4D97-AF65-F5344CB8AC3E}">
        <p14:creationId xmlns:p14="http://schemas.microsoft.com/office/powerpoint/2010/main" val="3083213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9F36FA-AEA8-4AF3-AAC4-C014C9CE80B5}" type="datetimeFigureOut">
              <a:rPr lang="en-US" smtClean="0"/>
              <a:t>10/30/2023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C8FA44-439F-4A8E-9D19-2136FB1C82E3}" type="slidenum">
              <a:rPr lang="en-US" smtClean="0"/>
              <a:t>‹#›</a:t>
            </a:fld>
            <a:endParaRPr lang="en-US"/>
          </a:p>
        </p:txBody>
      </p:sp>
    </p:spTree>
    <p:extLst>
      <p:ext uri="{BB962C8B-B14F-4D97-AF65-F5344CB8AC3E}">
        <p14:creationId xmlns:p14="http://schemas.microsoft.com/office/powerpoint/2010/main" val="360173429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q"/>
        <a:defRPr sz="2800" kern="1200">
          <a:solidFill>
            <a:schemeClr val="tx1"/>
          </a:solidFill>
          <a:latin typeface="+mj-lt"/>
          <a:ea typeface="Roboto" panose="02000000000000000000" pitchFamily="2" charset="0"/>
          <a:cs typeface="+mn-cs"/>
        </a:defRPr>
      </a:lvl1pPr>
      <a:lvl2pPr marL="685800" indent="-228600" algn="l" defTabSz="914400" rtl="0" eaLnBrk="1" latinLnBrk="0" hangingPunct="1">
        <a:lnSpc>
          <a:spcPct val="90000"/>
        </a:lnSpc>
        <a:spcBef>
          <a:spcPts val="500"/>
        </a:spcBef>
        <a:buFont typeface="Wingdings" panose="05000000000000000000" pitchFamily="2" charset="2"/>
        <a:buChar char="q"/>
        <a:defRPr sz="2400" kern="1200">
          <a:solidFill>
            <a:schemeClr val="tx1"/>
          </a:solidFill>
          <a:latin typeface="+mj-lt"/>
          <a:ea typeface="Roboto" panose="02000000000000000000" pitchFamily="2" charset="0"/>
          <a:cs typeface="+mn-cs"/>
        </a:defRPr>
      </a:lvl2pPr>
      <a:lvl3pPr marL="1143000" indent="-228600" algn="l" defTabSz="914400" rtl="0" eaLnBrk="1" latinLnBrk="0" hangingPunct="1">
        <a:lnSpc>
          <a:spcPct val="90000"/>
        </a:lnSpc>
        <a:spcBef>
          <a:spcPts val="500"/>
        </a:spcBef>
        <a:buFont typeface="Wingdings" panose="05000000000000000000" pitchFamily="2" charset="2"/>
        <a:buChar char="q"/>
        <a:defRPr sz="2000" kern="1200">
          <a:solidFill>
            <a:schemeClr val="tx1"/>
          </a:solidFill>
          <a:latin typeface="+mj-lt"/>
          <a:ea typeface="Roboto" panose="02000000000000000000" pitchFamily="2" charset="0"/>
          <a:cs typeface="+mn-cs"/>
        </a:defRPr>
      </a:lvl3pPr>
      <a:lvl4pPr marL="1600200" indent="-228600"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mj-lt"/>
          <a:ea typeface="Roboto" panose="02000000000000000000" pitchFamily="2" charset="0"/>
          <a:cs typeface="+mn-cs"/>
        </a:defRPr>
      </a:lvl4pPr>
      <a:lvl5pPr marL="2057400" indent="-228600"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mj-lt"/>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hyperlink" Target="mailto:jpierce@utrwd.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1.png"/><Relationship Id="rId4" Type="http://schemas.openxmlformats.org/officeDocument/2006/relationships/image" Target="../media/image13.jpg"/><Relationship Id="rId9"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ree, outdoor, river, nature&#10;&#10;Description automatically generated">
            <a:extLst>
              <a:ext uri="{FF2B5EF4-FFF2-40B4-BE49-F238E27FC236}">
                <a16:creationId xmlns:a16="http://schemas.microsoft.com/office/drawing/2014/main" id="{6CD85B68-27B4-4D84-A6D4-258F33B50B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091" t="20513" b="11306"/>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98CFC7D-0982-435B-882D-A5D5BE1B5946}"/>
              </a:ext>
            </a:extLst>
          </p:cNvPr>
          <p:cNvSpPr>
            <a:spLocks noGrp="1"/>
          </p:cNvSpPr>
          <p:nvPr>
            <p:ph type="ctrTitle"/>
          </p:nvPr>
        </p:nvSpPr>
        <p:spPr>
          <a:xfrm>
            <a:off x="404553" y="3091928"/>
            <a:ext cx="9078562" cy="2387600"/>
          </a:xfrm>
        </p:spPr>
        <p:txBody>
          <a:bodyPr>
            <a:normAutofit/>
          </a:bodyPr>
          <a:lstStyle/>
          <a:p>
            <a:pPr algn="l"/>
            <a:r>
              <a:rPr lang="en-US" sz="5100" b="1" dirty="0">
                <a:solidFill>
                  <a:schemeClr val="bg1"/>
                </a:solidFill>
                <a:effectLst>
                  <a:outerShdw blurRad="38100" dist="38100" dir="2700000" algn="tl">
                    <a:srgbClr val="000000">
                      <a:alpha val="43137"/>
                    </a:srgbClr>
                  </a:outerShdw>
                </a:effectLst>
                <a:latin typeface="Rockwell" panose="02060603020205020403" pitchFamily="18" charset="0"/>
              </a:rPr>
              <a:t>Water Quality Committee :  Watershed Ordinances</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F122F8EB-5CF6-4A4C-93AA-8204B864FA0F}"/>
              </a:ext>
            </a:extLst>
          </p:cNvPr>
          <p:cNvSpPr>
            <a:spLocks noGrp="1"/>
          </p:cNvSpPr>
          <p:nvPr>
            <p:ph type="subTitle" idx="1"/>
          </p:nvPr>
        </p:nvSpPr>
        <p:spPr>
          <a:xfrm>
            <a:off x="404553" y="5624945"/>
            <a:ext cx="9078562" cy="592975"/>
          </a:xfrm>
        </p:spPr>
        <p:txBody>
          <a:bodyPr anchor="ctr">
            <a:normAutofit/>
          </a:bodyPr>
          <a:lstStyle/>
          <a:p>
            <a:pPr algn="l"/>
            <a:r>
              <a:rPr lang="en-US" dirty="0">
                <a:solidFill>
                  <a:schemeClr val="bg1"/>
                </a:solidFill>
                <a:effectLst>
                  <a:outerShdw blurRad="38100" dist="38100" dir="2700000" algn="tl">
                    <a:srgbClr val="000000">
                      <a:alpha val="43137"/>
                    </a:srgbClr>
                  </a:outerShdw>
                </a:effectLst>
                <a:latin typeface="Rockwell" panose="02060603020205020403" pitchFamily="18" charset="0"/>
              </a:rPr>
              <a:t>Jason Pierce, Mgr. Governmental Affairs &amp; Communications</a:t>
            </a:r>
          </a:p>
        </p:txBody>
      </p:sp>
      <p:pic>
        <p:nvPicPr>
          <p:cNvPr id="4" name="Picture 3" descr="A green triangle with white text&#10;&#10;Description automatically generated">
            <a:extLst>
              <a:ext uri="{FF2B5EF4-FFF2-40B4-BE49-F238E27FC236}">
                <a16:creationId xmlns:a16="http://schemas.microsoft.com/office/drawing/2014/main" id="{31872518-85B5-25B4-D473-021A209510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0" y="5062067"/>
            <a:ext cx="1991269" cy="1672108"/>
          </a:xfrm>
          <a:prstGeom prst="rect">
            <a:avLst/>
          </a:prstGeom>
        </p:spPr>
      </p:pic>
    </p:spTree>
    <p:extLst>
      <p:ext uri="{BB962C8B-B14F-4D97-AF65-F5344CB8AC3E}">
        <p14:creationId xmlns:p14="http://schemas.microsoft.com/office/powerpoint/2010/main" val="2554610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31850" y="-1762762"/>
            <a:ext cx="10515600"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Roboto" panose="02000000000000000000" pitchFamily="2" charset="0"/>
                <a:cs typeface="+mj-cs"/>
              </a:defRPr>
            </a:lvl1pPr>
          </a:lstStyle>
          <a:p>
            <a:r>
              <a:rPr lang="en-US" b="1" dirty="0">
                <a:latin typeface="+mn-lt"/>
              </a:rPr>
              <a:t>Preservation/Protection Tools</a:t>
            </a:r>
          </a:p>
        </p:txBody>
      </p:sp>
      <p:sp>
        <p:nvSpPr>
          <p:cNvPr id="5" name="Text Placeholder 2"/>
          <p:cNvSpPr txBox="1">
            <a:spLocks/>
          </p:cNvSpPr>
          <p:nvPr/>
        </p:nvSpPr>
        <p:spPr>
          <a:xfrm>
            <a:off x="538775" y="1151804"/>
            <a:ext cx="10515600" cy="381878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Wingdings" panose="05000000000000000000" pitchFamily="2" charset="2"/>
              <a:buNone/>
              <a:defRPr sz="2400" kern="1200">
                <a:solidFill>
                  <a:schemeClr val="bg2">
                    <a:lumMod val="25000"/>
                  </a:schemeClr>
                </a:solidFill>
                <a:latin typeface="+mj-lt"/>
                <a:ea typeface="Roboto" panose="02000000000000000000" pitchFamily="2" charset="0"/>
                <a:cs typeface="+mn-cs"/>
              </a:defRPr>
            </a:lvl1pPr>
            <a:lvl2pPr marL="457200" indent="0" algn="l" defTabSz="914400" rtl="0" eaLnBrk="1" latinLnBrk="0" hangingPunct="1">
              <a:lnSpc>
                <a:spcPct val="90000"/>
              </a:lnSpc>
              <a:spcBef>
                <a:spcPts val="500"/>
              </a:spcBef>
              <a:buFont typeface="Wingdings" panose="05000000000000000000" pitchFamily="2" charset="2"/>
              <a:buNone/>
              <a:defRPr sz="2000" kern="1200">
                <a:solidFill>
                  <a:schemeClr val="tx1">
                    <a:tint val="75000"/>
                  </a:schemeClr>
                </a:solidFill>
                <a:latin typeface="+mj-lt"/>
                <a:ea typeface="Roboto" panose="02000000000000000000" pitchFamily="2" charset="0"/>
                <a:cs typeface="+mn-cs"/>
              </a:defRPr>
            </a:lvl2pPr>
            <a:lvl3pPr marL="914400" indent="0" algn="l" defTabSz="914400" rtl="0" eaLnBrk="1" latinLnBrk="0" hangingPunct="1">
              <a:lnSpc>
                <a:spcPct val="90000"/>
              </a:lnSpc>
              <a:spcBef>
                <a:spcPts val="500"/>
              </a:spcBef>
              <a:buFont typeface="Wingdings" panose="05000000000000000000" pitchFamily="2" charset="2"/>
              <a:buNone/>
              <a:defRPr sz="1800" kern="1200">
                <a:solidFill>
                  <a:schemeClr val="tx1">
                    <a:tint val="75000"/>
                  </a:schemeClr>
                </a:solidFill>
                <a:latin typeface="+mj-lt"/>
                <a:ea typeface="Roboto" panose="02000000000000000000" pitchFamily="2" charset="0"/>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1600" kern="1200">
                <a:solidFill>
                  <a:schemeClr val="tx1">
                    <a:tint val="75000"/>
                  </a:schemeClr>
                </a:solidFill>
                <a:latin typeface="+mj-lt"/>
                <a:ea typeface="Roboto" panose="02000000000000000000" pitchFamily="2" charset="0"/>
                <a:cs typeface="+mn-cs"/>
              </a:defRPr>
            </a:lvl4pPr>
            <a:lvl5pPr marL="1828800" indent="0" algn="l" defTabSz="914400" rtl="0" eaLnBrk="1" latinLnBrk="0" hangingPunct="1">
              <a:lnSpc>
                <a:spcPct val="90000"/>
              </a:lnSpc>
              <a:spcBef>
                <a:spcPts val="500"/>
              </a:spcBef>
              <a:buFont typeface="Wingdings" panose="05000000000000000000" pitchFamily="2" charset="2"/>
              <a:buNone/>
              <a:defRPr sz="1600" kern="1200">
                <a:solidFill>
                  <a:schemeClr val="tx1">
                    <a:tint val="75000"/>
                  </a:schemeClr>
                </a:solidFill>
                <a:latin typeface="+mj-lt"/>
                <a:ea typeface="Roboto" panose="02000000000000000000" pitchFamily="2"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Wingdings" panose="05000000000000000000" pitchFamily="2" charset="2"/>
              <a:buChar char="q"/>
            </a:pPr>
            <a:r>
              <a:rPr lang="en-US" sz="3200" dirty="0"/>
              <a:t>Development Standards</a:t>
            </a:r>
          </a:p>
          <a:p>
            <a:pPr marL="342900" indent="-342900">
              <a:buFont typeface="Wingdings" panose="05000000000000000000" pitchFamily="2" charset="2"/>
              <a:buChar char="q"/>
            </a:pPr>
            <a:r>
              <a:rPr lang="en-US" sz="3200" dirty="0"/>
              <a:t>Conservation Easements</a:t>
            </a:r>
          </a:p>
          <a:p>
            <a:pPr marL="342900" indent="-342900">
              <a:buFont typeface="Wingdings" panose="05000000000000000000" pitchFamily="2" charset="2"/>
              <a:buChar char="q"/>
            </a:pPr>
            <a:r>
              <a:rPr lang="en-US" sz="3200" dirty="0"/>
              <a:t>Alternative Development Ideas</a:t>
            </a:r>
          </a:p>
          <a:p>
            <a:pPr marL="342900" indent="-342900">
              <a:buFont typeface="Wingdings" panose="05000000000000000000" pitchFamily="2" charset="2"/>
              <a:buChar char="q"/>
            </a:pPr>
            <a:r>
              <a:rPr lang="en-US" sz="3200" dirty="0"/>
              <a:t>Green Infrastructure</a:t>
            </a:r>
          </a:p>
          <a:p>
            <a:pPr marL="342900" indent="-342900">
              <a:buFont typeface="Wingdings" panose="05000000000000000000" pitchFamily="2" charset="2"/>
              <a:buChar char="q"/>
            </a:pPr>
            <a:r>
              <a:rPr lang="en-US" sz="3200" dirty="0"/>
              <a:t>Trail Design Standards</a:t>
            </a:r>
          </a:p>
          <a:p>
            <a:pPr marL="342900" indent="-342900">
              <a:buFont typeface="Wingdings" panose="05000000000000000000" pitchFamily="2" charset="2"/>
              <a:buChar char="q"/>
            </a:pPr>
            <a:r>
              <a:rPr lang="en-US" sz="3200" dirty="0"/>
              <a:t>Mowing Regimes</a:t>
            </a:r>
          </a:p>
          <a:p>
            <a:pPr marL="342900" indent="-342900">
              <a:buFont typeface="Wingdings" panose="05000000000000000000" pitchFamily="2" charset="2"/>
              <a:buChar char="q"/>
            </a:pPr>
            <a:r>
              <a:rPr lang="en-US" sz="3200" dirty="0"/>
              <a:t>Private Landowner Resources</a:t>
            </a:r>
          </a:p>
          <a:p>
            <a:pPr marL="342900" indent="-342900">
              <a:buFont typeface="Wingdings" panose="05000000000000000000" pitchFamily="2" charset="2"/>
              <a:buChar char="q"/>
            </a:pPr>
            <a:endParaRPr lang="en-US" sz="3200" dirty="0"/>
          </a:p>
          <a:p>
            <a:pPr marL="342900" indent="-342900">
              <a:buFont typeface="Wingdings" panose="05000000000000000000" pitchFamily="2" charset="2"/>
              <a:buChar char="q"/>
            </a:pPr>
            <a:endParaRPr lang="en-US" sz="32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7506" y="1089975"/>
            <a:ext cx="5287259" cy="3965444"/>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picture containing outdoor, grass, hydrant, fire&#10;&#10;Description automatically generated">
            <a:extLst>
              <a:ext uri="{FF2B5EF4-FFF2-40B4-BE49-F238E27FC236}">
                <a16:creationId xmlns:a16="http://schemas.microsoft.com/office/drawing/2014/main" id="{752368BB-E061-4024-80A7-0A354BB6C4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7506" y="1089975"/>
            <a:ext cx="5287259" cy="3965444"/>
          </a:xfrm>
          <a:prstGeom prst="rect">
            <a:avLst/>
          </a:prstGeom>
          <a:ln>
            <a:solidFill>
              <a:schemeClr val="tx1"/>
            </a:solidFill>
          </a:ln>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4162" t="52567" r="50711" b="5440"/>
          <a:stretch/>
        </p:blipFill>
        <p:spPr>
          <a:xfrm>
            <a:off x="6316718" y="960062"/>
            <a:ext cx="5875282" cy="4225270"/>
          </a:xfrm>
          <a:prstGeom prst="rect">
            <a:avLst/>
          </a:prstGeom>
        </p:spPr>
      </p:pic>
    </p:spTree>
    <p:extLst>
      <p:ext uri="{BB962C8B-B14F-4D97-AF65-F5344CB8AC3E}">
        <p14:creationId xmlns:p14="http://schemas.microsoft.com/office/powerpoint/2010/main" val="409847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62D6B3-4B41-EC9D-0133-44EBA6EE6D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5091" y="5680681"/>
            <a:ext cx="1254578" cy="1053494"/>
          </a:xfrm>
          <a:prstGeom prst="rect">
            <a:avLst/>
          </a:prstGeom>
        </p:spPr>
      </p:pic>
      <p:sp>
        <p:nvSpPr>
          <p:cNvPr id="4" name="TextBox 3">
            <a:extLst>
              <a:ext uri="{FF2B5EF4-FFF2-40B4-BE49-F238E27FC236}">
                <a16:creationId xmlns:a16="http://schemas.microsoft.com/office/drawing/2014/main" id="{B8A9FAFF-2410-DB82-7934-044BE8740B16}"/>
              </a:ext>
            </a:extLst>
          </p:cNvPr>
          <p:cNvSpPr txBox="1"/>
          <p:nvPr/>
        </p:nvSpPr>
        <p:spPr>
          <a:xfrm>
            <a:off x="-1" y="5884262"/>
            <a:ext cx="9785897" cy="646331"/>
          </a:xfrm>
          <a:prstGeom prst="rect">
            <a:avLst/>
          </a:prstGeom>
          <a:solidFill>
            <a:schemeClr val="accent2"/>
          </a:solidFill>
        </p:spPr>
        <p:txBody>
          <a:bodyPr wrap="square" rtlCol="0">
            <a:spAutoFit/>
          </a:bodyPr>
          <a:lstStyle/>
          <a:p>
            <a:r>
              <a:rPr lang="en-US" sz="3600" b="1" dirty="0">
                <a:effectLst>
                  <a:outerShdw blurRad="38100" dist="38100" dir="2700000" algn="tl">
                    <a:srgbClr val="000000">
                      <a:alpha val="43137"/>
                    </a:srgbClr>
                  </a:outerShdw>
                </a:effectLst>
                <a:latin typeface="Rockwell" panose="02060603020205020403" pitchFamily="18" charset="0"/>
              </a:rPr>
              <a:t>Town of Flower Mound</a:t>
            </a:r>
          </a:p>
        </p:txBody>
      </p:sp>
      <p:sp>
        <p:nvSpPr>
          <p:cNvPr id="5" name="TextBox 4">
            <a:extLst>
              <a:ext uri="{FF2B5EF4-FFF2-40B4-BE49-F238E27FC236}">
                <a16:creationId xmlns:a16="http://schemas.microsoft.com/office/drawing/2014/main" id="{0585A075-7D84-B2DD-73EF-5FB57C301A07}"/>
              </a:ext>
            </a:extLst>
          </p:cNvPr>
          <p:cNvSpPr txBox="1"/>
          <p:nvPr/>
        </p:nvSpPr>
        <p:spPr>
          <a:xfrm>
            <a:off x="268448" y="1160348"/>
            <a:ext cx="7157723" cy="4862870"/>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3000" b="1" dirty="0">
                <a:solidFill>
                  <a:schemeClr val="bg1"/>
                </a:solidFill>
              </a:rPr>
              <a:t>Floodplain must be </a:t>
            </a:r>
            <a:r>
              <a:rPr lang="en-US" sz="3000" b="1" u="sng" dirty="0">
                <a:solidFill>
                  <a:schemeClr val="bg1"/>
                </a:solidFill>
              </a:rPr>
              <a:t>kept in its natural state</a:t>
            </a:r>
            <a:r>
              <a:rPr lang="en-US" sz="3000" b="1" dirty="0">
                <a:solidFill>
                  <a:schemeClr val="bg1"/>
                </a:solidFill>
              </a:rPr>
              <a:t> </a:t>
            </a:r>
          </a:p>
          <a:p>
            <a:pPr marL="457200" indent="-457200">
              <a:spcAft>
                <a:spcPts val="1200"/>
              </a:spcAft>
              <a:buFont typeface="Arial" panose="020B0604020202020204" pitchFamily="34" charset="0"/>
              <a:buChar char="•"/>
            </a:pPr>
            <a:r>
              <a:rPr lang="en-US" sz="3000" b="1" dirty="0">
                <a:solidFill>
                  <a:schemeClr val="bg1"/>
                </a:solidFill>
              </a:rPr>
              <a:t>Lowest floor in residential structure is to be </a:t>
            </a:r>
            <a:r>
              <a:rPr lang="en-US" sz="3000" b="1" u="sng" dirty="0">
                <a:solidFill>
                  <a:schemeClr val="bg1"/>
                </a:solidFill>
              </a:rPr>
              <a:t>at least 18-inches</a:t>
            </a:r>
            <a:r>
              <a:rPr lang="en-US" sz="3000" b="1" dirty="0">
                <a:solidFill>
                  <a:schemeClr val="bg1"/>
                </a:solidFill>
              </a:rPr>
              <a:t> above 100-year flood elevation</a:t>
            </a:r>
          </a:p>
          <a:p>
            <a:pPr marL="457200" indent="-457200">
              <a:spcAft>
                <a:spcPts val="1200"/>
              </a:spcAft>
              <a:buFont typeface="Arial" panose="020B0604020202020204" pitchFamily="34" charset="0"/>
              <a:buChar char="•"/>
            </a:pPr>
            <a:r>
              <a:rPr lang="en-US" sz="3000" b="1" dirty="0">
                <a:solidFill>
                  <a:schemeClr val="bg1"/>
                </a:solidFill>
              </a:rPr>
              <a:t>Cross Timbers Conservation Development District</a:t>
            </a:r>
          </a:p>
          <a:p>
            <a:pPr marL="457200" indent="-457200">
              <a:spcAft>
                <a:spcPts val="1200"/>
              </a:spcAft>
              <a:buFont typeface="Arial" panose="020B0604020202020204" pitchFamily="34" charset="0"/>
              <a:buChar char="•"/>
            </a:pPr>
            <a:r>
              <a:rPr lang="en-US" sz="3000" b="1" dirty="0">
                <a:solidFill>
                  <a:schemeClr val="bg1"/>
                </a:solidFill>
              </a:rPr>
              <a:t>Environmental Conservation Commission</a:t>
            </a:r>
          </a:p>
          <a:p>
            <a:pPr marL="457200" indent="-457200">
              <a:buFont typeface="Arial" panose="020B0604020202020204" pitchFamily="34" charset="0"/>
              <a:buChar char="•"/>
            </a:pPr>
            <a:endParaRPr lang="en-US" sz="3000" b="1" dirty="0">
              <a:solidFill>
                <a:schemeClr val="bg1"/>
              </a:solidFill>
            </a:endParaRPr>
          </a:p>
        </p:txBody>
      </p:sp>
      <p:sp>
        <p:nvSpPr>
          <p:cNvPr id="7" name="Rectangle 7">
            <a:extLst>
              <a:ext uri="{FF2B5EF4-FFF2-40B4-BE49-F238E27FC236}">
                <a16:creationId xmlns:a16="http://schemas.microsoft.com/office/drawing/2014/main" id="{17A01B35-D5BF-1587-ACF8-41418A8DDA98}"/>
              </a:ext>
            </a:extLst>
          </p:cNvPr>
          <p:cNvSpPr txBox="1">
            <a:spLocks noChangeArrowheads="1"/>
          </p:cNvSpPr>
          <p:nvPr/>
        </p:nvSpPr>
        <p:spPr>
          <a:xfrm>
            <a:off x="-1" y="286859"/>
            <a:ext cx="12145416" cy="646331"/>
          </a:xfrm>
          <a:prstGeom prst="rect">
            <a:avLst/>
          </a:prstGeom>
          <a:noFill/>
          <a:ln/>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solidFill>
                  <a:schemeClr val="bg1"/>
                </a:solidFill>
                <a:effectLst>
                  <a:outerShdw blurRad="38100" dist="38100" dir="2700000" algn="tl">
                    <a:srgbClr val="000000">
                      <a:alpha val="43137"/>
                    </a:srgbClr>
                  </a:outerShdw>
                </a:effectLst>
                <a:latin typeface="Rockwell" panose="02060603020205020403" pitchFamily="18" charset="0"/>
                <a:cs typeface="Arial" panose="020B0604020202020204" pitchFamily="34" charset="0"/>
              </a:rPr>
              <a:t>Watershed Ordinance</a:t>
            </a:r>
          </a:p>
        </p:txBody>
      </p:sp>
      <p:pic>
        <p:nvPicPr>
          <p:cNvPr id="9" name="Picture 8" descr="A field of grass and trees&#10;&#10;Description automatically generated">
            <a:extLst>
              <a:ext uri="{FF2B5EF4-FFF2-40B4-BE49-F238E27FC236}">
                <a16:creationId xmlns:a16="http://schemas.microsoft.com/office/drawing/2014/main" id="{D0D6C6DB-36FC-E494-9780-DAC71A09C8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172" y="1807809"/>
            <a:ext cx="4497380" cy="2998253"/>
          </a:xfrm>
          <a:prstGeom prst="rect">
            <a:avLst/>
          </a:prstGeom>
          <a:ln w="12700">
            <a:solidFill>
              <a:schemeClr val="bg1"/>
            </a:solidFill>
          </a:ln>
        </p:spPr>
      </p:pic>
    </p:spTree>
    <p:extLst>
      <p:ext uri="{BB962C8B-B14F-4D97-AF65-F5344CB8AC3E}">
        <p14:creationId xmlns:p14="http://schemas.microsoft.com/office/powerpoint/2010/main" val="1354273148"/>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62D6B3-4B41-EC9D-0133-44EBA6EE6D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5091" y="5680681"/>
            <a:ext cx="1254578" cy="1053494"/>
          </a:xfrm>
          <a:prstGeom prst="rect">
            <a:avLst/>
          </a:prstGeom>
        </p:spPr>
      </p:pic>
      <p:sp>
        <p:nvSpPr>
          <p:cNvPr id="4" name="TextBox 3">
            <a:extLst>
              <a:ext uri="{FF2B5EF4-FFF2-40B4-BE49-F238E27FC236}">
                <a16:creationId xmlns:a16="http://schemas.microsoft.com/office/drawing/2014/main" id="{B8A9FAFF-2410-DB82-7934-044BE8740B16}"/>
              </a:ext>
            </a:extLst>
          </p:cNvPr>
          <p:cNvSpPr txBox="1"/>
          <p:nvPr/>
        </p:nvSpPr>
        <p:spPr>
          <a:xfrm>
            <a:off x="-1" y="5884262"/>
            <a:ext cx="9785897" cy="646331"/>
          </a:xfrm>
          <a:prstGeom prst="rect">
            <a:avLst/>
          </a:prstGeom>
          <a:solidFill>
            <a:schemeClr val="accent2"/>
          </a:solidFill>
        </p:spPr>
        <p:txBody>
          <a:bodyPr wrap="square" rtlCol="0">
            <a:spAutoFit/>
          </a:bodyPr>
          <a:lstStyle/>
          <a:p>
            <a:r>
              <a:rPr lang="en-US" sz="3600" b="1" dirty="0">
                <a:effectLst>
                  <a:outerShdw blurRad="38100" dist="38100" dir="2700000" algn="tl">
                    <a:srgbClr val="000000">
                      <a:alpha val="43137"/>
                    </a:srgbClr>
                  </a:outerShdw>
                </a:effectLst>
                <a:latin typeface="Rockwell" panose="02060603020205020403" pitchFamily="18" charset="0"/>
              </a:rPr>
              <a:t>City of Denton </a:t>
            </a:r>
          </a:p>
        </p:txBody>
      </p:sp>
      <p:sp>
        <p:nvSpPr>
          <p:cNvPr id="5" name="TextBox 4">
            <a:extLst>
              <a:ext uri="{FF2B5EF4-FFF2-40B4-BE49-F238E27FC236}">
                <a16:creationId xmlns:a16="http://schemas.microsoft.com/office/drawing/2014/main" id="{0585A075-7D84-B2DD-73EF-5FB57C301A07}"/>
              </a:ext>
            </a:extLst>
          </p:cNvPr>
          <p:cNvSpPr txBox="1"/>
          <p:nvPr/>
        </p:nvSpPr>
        <p:spPr>
          <a:xfrm>
            <a:off x="5646812" y="1490684"/>
            <a:ext cx="6402857" cy="3170099"/>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3000" b="1" dirty="0">
                <a:solidFill>
                  <a:schemeClr val="bg1"/>
                </a:solidFill>
              </a:rPr>
              <a:t>Restricts Development in Fully Developed Watershed to </a:t>
            </a:r>
            <a:r>
              <a:rPr lang="en-US" sz="3000" b="1" u="sng" dirty="0">
                <a:solidFill>
                  <a:schemeClr val="bg1"/>
                </a:solidFill>
              </a:rPr>
              <a:t>18-inches Above 100-year</a:t>
            </a:r>
            <a:r>
              <a:rPr lang="en-US" sz="3000" b="1" dirty="0">
                <a:solidFill>
                  <a:schemeClr val="bg1"/>
                </a:solidFill>
              </a:rPr>
              <a:t> Flood Elevation</a:t>
            </a:r>
          </a:p>
          <a:p>
            <a:pPr marL="457200" indent="-457200">
              <a:spcAft>
                <a:spcPts val="1200"/>
              </a:spcAft>
              <a:buFont typeface="Arial" panose="020B0604020202020204" pitchFamily="34" charset="0"/>
              <a:buChar char="•"/>
            </a:pPr>
            <a:r>
              <a:rPr lang="en-US" sz="3000" b="1" dirty="0">
                <a:solidFill>
                  <a:schemeClr val="bg1"/>
                </a:solidFill>
              </a:rPr>
              <a:t>Environmentally Sensitive Areas</a:t>
            </a:r>
            <a:endParaRPr lang="en-US" sz="3000" b="1" u="sng" dirty="0">
              <a:solidFill>
                <a:schemeClr val="bg1"/>
              </a:solidFill>
            </a:endParaRPr>
          </a:p>
          <a:p>
            <a:pPr marL="457200" indent="-457200">
              <a:spcAft>
                <a:spcPts val="1200"/>
              </a:spcAft>
              <a:buFont typeface="Arial" panose="020B0604020202020204" pitchFamily="34" charset="0"/>
              <a:buChar char="•"/>
            </a:pPr>
            <a:r>
              <a:rPr lang="en-US" sz="3000" b="1" dirty="0">
                <a:solidFill>
                  <a:schemeClr val="bg1"/>
                </a:solidFill>
              </a:rPr>
              <a:t>Riparian Buffers to be Left in Natural Condition</a:t>
            </a:r>
          </a:p>
        </p:txBody>
      </p:sp>
      <p:sp>
        <p:nvSpPr>
          <p:cNvPr id="2" name="Rectangle 7">
            <a:extLst>
              <a:ext uri="{FF2B5EF4-FFF2-40B4-BE49-F238E27FC236}">
                <a16:creationId xmlns:a16="http://schemas.microsoft.com/office/drawing/2014/main" id="{DFDDCD8F-F1A7-CB41-DAF1-291E67982934}"/>
              </a:ext>
            </a:extLst>
          </p:cNvPr>
          <p:cNvSpPr txBox="1">
            <a:spLocks noChangeArrowheads="1"/>
          </p:cNvSpPr>
          <p:nvPr/>
        </p:nvSpPr>
        <p:spPr>
          <a:xfrm>
            <a:off x="-1" y="286859"/>
            <a:ext cx="12145416" cy="646331"/>
          </a:xfrm>
          <a:prstGeom prst="rect">
            <a:avLst/>
          </a:prstGeom>
          <a:noFill/>
          <a:ln/>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solidFill>
                  <a:schemeClr val="bg1"/>
                </a:solidFill>
                <a:effectLst>
                  <a:outerShdw blurRad="38100" dist="38100" dir="2700000" algn="tl">
                    <a:srgbClr val="000000">
                      <a:alpha val="43137"/>
                    </a:srgbClr>
                  </a:outerShdw>
                </a:effectLst>
                <a:latin typeface="Rockwell" panose="02060603020205020403" pitchFamily="18" charset="0"/>
                <a:cs typeface="Arial" panose="020B0604020202020204" pitchFamily="34" charset="0"/>
              </a:rPr>
              <a:t>Watershed Ordinance</a:t>
            </a:r>
          </a:p>
        </p:txBody>
      </p:sp>
      <p:pic>
        <p:nvPicPr>
          <p:cNvPr id="8" name="Picture 7" descr="A river flowing through a forest&#10;&#10;Description automatically generated">
            <a:extLst>
              <a:ext uri="{FF2B5EF4-FFF2-40B4-BE49-F238E27FC236}">
                <a16:creationId xmlns:a16="http://schemas.microsoft.com/office/drawing/2014/main" id="{DB01BCDB-2A88-3FB2-F2E8-87867B2B61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135" y="1092558"/>
            <a:ext cx="5288465" cy="3966349"/>
          </a:xfrm>
          <a:prstGeom prst="rect">
            <a:avLst/>
          </a:prstGeom>
          <a:ln w="12700">
            <a:solidFill>
              <a:schemeClr val="bg1"/>
            </a:solidFill>
          </a:ln>
        </p:spPr>
      </p:pic>
    </p:spTree>
    <p:extLst>
      <p:ext uri="{BB962C8B-B14F-4D97-AF65-F5344CB8AC3E}">
        <p14:creationId xmlns:p14="http://schemas.microsoft.com/office/powerpoint/2010/main" val="131751120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outdoor, grass, sky, curb&#10;&#10;Description automatically generated">
            <a:extLst>
              <a:ext uri="{FF2B5EF4-FFF2-40B4-BE49-F238E27FC236}">
                <a16:creationId xmlns:a16="http://schemas.microsoft.com/office/drawing/2014/main" id="{5440C2A0-62C8-4A14-9786-5889ABDD24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568" r="11568"/>
          <a:stretch/>
        </p:blipFill>
        <p:spPr>
          <a:xfrm>
            <a:off x="-598713" y="10"/>
            <a:ext cx="6694713"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1026" name="Picture 2">
            <a:extLst>
              <a:ext uri="{FF2B5EF4-FFF2-40B4-BE49-F238E27FC236}">
                <a16:creationId xmlns:a16="http://schemas.microsoft.com/office/drawing/2014/main" id="{A6AF407C-7E62-8607-B015-17279E920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6789" y="189638"/>
            <a:ext cx="4777257" cy="11868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562D6B3-4B41-EC9D-0133-44EBA6EE6D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95091" y="5680681"/>
            <a:ext cx="1254578" cy="1053494"/>
          </a:xfrm>
          <a:prstGeom prst="rect">
            <a:avLst/>
          </a:prstGeom>
        </p:spPr>
      </p:pic>
      <p:sp>
        <p:nvSpPr>
          <p:cNvPr id="4" name="TextBox 3">
            <a:extLst>
              <a:ext uri="{FF2B5EF4-FFF2-40B4-BE49-F238E27FC236}">
                <a16:creationId xmlns:a16="http://schemas.microsoft.com/office/drawing/2014/main" id="{B8A9FAFF-2410-DB82-7934-044BE8740B16}"/>
              </a:ext>
            </a:extLst>
          </p:cNvPr>
          <p:cNvSpPr txBox="1"/>
          <p:nvPr/>
        </p:nvSpPr>
        <p:spPr>
          <a:xfrm>
            <a:off x="-1" y="5884262"/>
            <a:ext cx="9785897" cy="646331"/>
          </a:xfrm>
          <a:prstGeom prst="rect">
            <a:avLst/>
          </a:prstGeom>
          <a:solidFill>
            <a:schemeClr val="accent2"/>
          </a:solidFill>
        </p:spPr>
        <p:txBody>
          <a:bodyPr wrap="square" rtlCol="0">
            <a:spAutoFit/>
          </a:bodyPr>
          <a:lstStyle/>
          <a:p>
            <a:r>
              <a:rPr lang="en-US" sz="3600" b="1" dirty="0">
                <a:effectLst>
                  <a:outerShdw blurRad="38100" dist="38100" dir="2700000" algn="tl">
                    <a:srgbClr val="000000">
                      <a:alpha val="43137"/>
                    </a:srgbClr>
                  </a:outerShdw>
                </a:effectLst>
                <a:latin typeface="Rockwell" panose="02060603020205020403" pitchFamily="18" charset="0"/>
              </a:rPr>
              <a:t>North Central Texas Council of Gov’t</a:t>
            </a:r>
          </a:p>
        </p:txBody>
      </p:sp>
      <p:sp>
        <p:nvSpPr>
          <p:cNvPr id="5" name="TextBox 4">
            <a:extLst>
              <a:ext uri="{FF2B5EF4-FFF2-40B4-BE49-F238E27FC236}">
                <a16:creationId xmlns:a16="http://schemas.microsoft.com/office/drawing/2014/main" id="{0585A075-7D84-B2DD-73EF-5FB57C301A07}"/>
              </a:ext>
            </a:extLst>
          </p:cNvPr>
          <p:cNvSpPr txBox="1"/>
          <p:nvPr/>
        </p:nvSpPr>
        <p:spPr>
          <a:xfrm>
            <a:off x="6096000" y="1703942"/>
            <a:ext cx="5769429" cy="4093428"/>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3000" b="1" dirty="0">
                <a:solidFill>
                  <a:schemeClr val="bg1"/>
                </a:solidFill>
              </a:rPr>
              <a:t>Regional Stormwater Management </a:t>
            </a:r>
            <a:r>
              <a:rPr lang="en-US" sz="3000" b="1" u="sng" dirty="0">
                <a:solidFill>
                  <a:schemeClr val="bg1"/>
                </a:solidFill>
              </a:rPr>
              <a:t>Guidance Manual</a:t>
            </a:r>
          </a:p>
          <a:p>
            <a:pPr marL="457200" indent="-457200">
              <a:spcAft>
                <a:spcPts val="1200"/>
              </a:spcAft>
              <a:buFont typeface="Arial" panose="020B0604020202020204" pitchFamily="34" charset="0"/>
              <a:buChar char="•"/>
            </a:pPr>
            <a:r>
              <a:rPr lang="en-US" sz="3000" b="1" dirty="0">
                <a:solidFill>
                  <a:schemeClr val="bg1"/>
                </a:solidFill>
              </a:rPr>
              <a:t>Manage Water Quality, Streambank Protection, Stormwater Conveyance &amp; Flood Control Issues</a:t>
            </a:r>
          </a:p>
          <a:p>
            <a:pPr marL="457200" indent="-457200">
              <a:spcAft>
                <a:spcPts val="1200"/>
              </a:spcAft>
              <a:buFont typeface="Arial" panose="020B0604020202020204" pitchFamily="34" charset="0"/>
              <a:buChar char="•"/>
            </a:pPr>
            <a:r>
              <a:rPr lang="en-US" sz="3000" b="1" dirty="0">
                <a:solidFill>
                  <a:schemeClr val="bg1"/>
                </a:solidFill>
              </a:rPr>
              <a:t>Allows Flexibility to Apply at Local Level</a:t>
            </a:r>
          </a:p>
        </p:txBody>
      </p:sp>
    </p:spTree>
    <p:extLst>
      <p:ext uri="{BB962C8B-B14F-4D97-AF65-F5344CB8AC3E}">
        <p14:creationId xmlns:p14="http://schemas.microsoft.com/office/powerpoint/2010/main" val="78275377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085" y="921490"/>
            <a:ext cx="1524000" cy="1524000"/>
          </a:xfrm>
          <a:prstGeom prst="rect">
            <a:avLst/>
          </a:prstGeom>
        </p:spPr>
      </p:pic>
      <p:sp>
        <p:nvSpPr>
          <p:cNvPr id="7" name="Content Placeholder 6">
            <a:extLst>
              <a:ext uri="{FF2B5EF4-FFF2-40B4-BE49-F238E27FC236}">
                <a16:creationId xmlns:a16="http://schemas.microsoft.com/office/drawing/2014/main" id="{91D3A5EF-6D7B-49A3-BF3A-B63A4FBCD0CE}"/>
              </a:ext>
            </a:extLst>
          </p:cNvPr>
          <p:cNvSpPr>
            <a:spLocks noGrp="1"/>
          </p:cNvSpPr>
          <p:nvPr>
            <p:ph idx="1"/>
          </p:nvPr>
        </p:nvSpPr>
        <p:spPr>
          <a:xfrm>
            <a:off x="5195596" y="3450589"/>
            <a:ext cx="5463571" cy="1652656"/>
          </a:xfrm>
          <a:ln w="12700">
            <a:solidFill>
              <a:schemeClr val="tx1"/>
            </a:solidFill>
          </a:ln>
        </p:spPr>
        <p:txBody>
          <a:bodyPr>
            <a:normAutofit fontScale="77500" lnSpcReduction="20000"/>
          </a:bodyPr>
          <a:lstStyle/>
          <a:p>
            <a:pPr marL="0" indent="0" algn="ctr">
              <a:buNone/>
            </a:pPr>
            <a:r>
              <a:rPr lang="en-US" sz="4800" b="1" dirty="0"/>
              <a:t>Jason Pierce</a:t>
            </a:r>
          </a:p>
          <a:p>
            <a:pPr marL="0" indent="0" algn="ctr">
              <a:buNone/>
            </a:pPr>
            <a:r>
              <a:rPr lang="en-US" sz="4800" b="1" dirty="0">
                <a:hlinkClick r:id="rId4"/>
              </a:rPr>
              <a:t>jpierce@utrwd.com</a:t>
            </a:r>
            <a:endParaRPr lang="en-US" sz="4800" b="1" dirty="0"/>
          </a:p>
          <a:p>
            <a:pPr marL="0" indent="0" algn="ctr">
              <a:buNone/>
            </a:pPr>
            <a:r>
              <a:rPr lang="en-US" sz="4800" b="1" dirty="0"/>
              <a:t>www.utrwd.com</a:t>
            </a:r>
          </a:p>
        </p:txBody>
      </p:sp>
      <p:sp>
        <p:nvSpPr>
          <p:cNvPr id="13" name="Content Placeholder 6">
            <a:extLst>
              <a:ext uri="{FF2B5EF4-FFF2-40B4-BE49-F238E27FC236}">
                <a16:creationId xmlns:a16="http://schemas.microsoft.com/office/drawing/2014/main" id="{CE52BA1F-7ED9-4894-8D12-EC522305DCCE}"/>
              </a:ext>
            </a:extLst>
          </p:cNvPr>
          <p:cNvSpPr txBox="1">
            <a:spLocks/>
          </p:cNvSpPr>
          <p:nvPr/>
        </p:nvSpPr>
        <p:spPr>
          <a:xfrm>
            <a:off x="372369" y="357524"/>
            <a:ext cx="2854448" cy="54235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@UTRWD</a:t>
            </a:r>
          </a:p>
        </p:txBody>
      </p:sp>
      <p:sp>
        <p:nvSpPr>
          <p:cNvPr id="19" name="Content Placeholder 6">
            <a:extLst>
              <a:ext uri="{FF2B5EF4-FFF2-40B4-BE49-F238E27FC236}">
                <a16:creationId xmlns:a16="http://schemas.microsoft.com/office/drawing/2014/main" id="{C6927024-6DB9-5DA2-5ABC-2D3948F264F8}"/>
              </a:ext>
            </a:extLst>
          </p:cNvPr>
          <p:cNvSpPr txBox="1">
            <a:spLocks/>
          </p:cNvSpPr>
          <p:nvPr/>
        </p:nvSpPr>
        <p:spPr>
          <a:xfrm>
            <a:off x="3556879" y="357523"/>
            <a:ext cx="2854448" cy="54235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@UTRWD</a:t>
            </a:r>
          </a:p>
        </p:txBody>
      </p:sp>
      <p:sp>
        <p:nvSpPr>
          <p:cNvPr id="2" name="Content Placeholder 6">
            <a:extLst>
              <a:ext uri="{FF2B5EF4-FFF2-40B4-BE49-F238E27FC236}">
                <a16:creationId xmlns:a16="http://schemas.microsoft.com/office/drawing/2014/main" id="{D16BE09E-CA18-A6FA-B5E8-5297FF2D2FE4}"/>
              </a:ext>
            </a:extLst>
          </p:cNvPr>
          <p:cNvSpPr txBox="1">
            <a:spLocks/>
          </p:cNvSpPr>
          <p:nvPr/>
        </p:nvSpPr>
        <p:spPr>
          <a:xfrm>
            <a:off x="6096000" y="2188133"/>
            <a:ext cx="5808238" cy="1008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LakeRalphHall.com</a:t>
            </a:r>
          </a:p>
        </p:txBody>
      </p:sp>
      <p:sp>
        <p:nvSpPr>
          <p:cNvPr id="4" name="TextBox 3">
            <a:extLst>
              <a:ext uri="{FF2B5EF4-FFF2-40B4-BE49-F238E27FC236}">
                <a16:creationId xmlns:a16="http://schemas.microsoft.com/office/drawing/2014/main" id="{FE89390F-02C7-7EDD-054B-409D0379ED6A}"/>
              </a:ext>
            </a:extLst>
          </p:cNvPr>
          <p:cNvSpPr txBox="1"/>
          <p:nvPr/>
        </p:nvSpPr>
        <p:spPr>
          <a:xfrm>
            <a:off x="-1" y="5884262"/>
            <a:ext cx="9785897" cy="646331"/>
          </a:xfrm>
          <a:prstGeom prst="rect">
            <a:avLst/>
          </a:prstGeom>
          <a:solidFill>
            <a:srgbClr val="ED7D3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pitchFamily="18" charset="0"/>
              </a:rPr>
              <a:t>Follow Us!</a:t>
            </a:r>
          </a:p>
        </p:txBody>
      </p:sp>
      <p:pic>
        <p:nvPicPr>
          <p:cNvPr id="5" name="Picture 4">
            <a:extLst>
              <a:ext uri="{FF2B5EF4-FFF2-40B4-BE49-F238E27FC236}">
                <a16:creationId xmlns:a16="http://schemas.microsoft.com/office/drawing/2014/main" id="{0B586884-8514-6F55-BCFE-A53AD5F28C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95091" y="5680681"/>
            <a:ext cx="1254578" cy="1053494"/>
          </a:xfrm>
          <a:prstGeom prst="rect">
            <a:avLst/>
          </a:prstGeom>
        </p:spPr>
      </p:pic>
      <p:pic>
        <p:nvPicPr>
          <p:cNvPr id="6" name="Picture 5">
            <a:extLst>
              <a:ext uri="{FF2B5EF4-FFF2-40B4-BE49-F238E27FC236}">
                <a16:creationId xmlns:a16="http://schemas.microsoft.com/office/drawing/2014/main" id="{345ED707-12F0-E163-ED06-E977A8472F1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51867" y="3450589"/>
            <a:ext cx="1901305" cy="1306476"/>
          </a:xfrm>
          <a:prstGeom prst="rect">
            <a:avLst/>
          </a:prstGeom>
        </p:spPr>
      </p:pic>
      <p:sp>
        <p:nvSpPr>
          <p:cNvPr id="8" name="Content Placeholder 6">
            <a:extLst>
              <a:ext uri="{FF2B5EF4-FFF2-40B4-BE49-F238E27FC236}">
                <a16:creationId xmlns:a16="http://schemas.microsoft.com/office/drawing/2014/main" id="{78FF2CBC-C00D-F6D4-BB4B-0E69D303A149}"/>
              </a:ext>
            </a:extLst>
          </p:cNvPr>
          <p:cNvSpPr txBox="1">
            <a:spLocks/>
          </p:cNvSpPr>
          <p:nvPr/>
        </p:nvSpPr>
        <p:spPr>
          <a:xfrm>
            <a:off x="372369" y="4682204"/>
            <a:ext cx="2854448" cy="54235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utct.org</a:t>
            </a:r>
          </a:p>
        </p:txBody>
      </p:sp>
      <p:pic>
        <p:nvPicPr>
          <p:cNvPr id="10" name="Picture 9" descr="A logo with trees and a sunset&#10;&#10;Description automatically generated">
            <a:extLst>
              <a:ext uri="{FF2B5EF4-FFF2-40B4-BE49-F238E27FC236}">
                <a16:creationId xmlns:a16="http://schemas.microsoft.com/office/drawing/2014/main" id="{7846940A-FC51-126D-9BC8-3B2488F632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7898" y="323167"/>
            <a:ext cx="3075905" cy="1859700"/>
          </a:xfrm>
          <a:prstGeom prst="rect">
            <a:avLst/>
          </a:prstGeom>
        </p:spPr>
      </p:pic>
      <p:pic>
        <p:nvPicPr>
          <p:cNvPr id="2050" name="Picture 2" descr="Twitter rebrands as X with &quot;art deco&quot; logo">
            <a:extLst>
              <a:ext uri="{FF2B5EF4-FFF2-40B4-BE49-F238E27FC236}">
                <a16:creationId xmlns:a16="http://schemas.microsoft.com/office/drawing/2014/main" id="{CC230BB1-54D8-DF52-CABB-71FB7E3079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7593" y="921490"/>
            <a:ext cx="15240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337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DED5B0-B70D-A2B0-28D4-252C6A213AE4}"/>
              </a:ext>
            </a:extLst>
          </p:cNvPr>
          <p:cNvSpPr>
            <a:spLocks noGrp="1"/>
          </p:cNvSpPr>
          <p:nvPr>
            <p:ph type="title"/>
          </p:nvPr>
        </p:nvSpPr>
        <p:spPr/>
        <p:txBody>
          <a:bodyPr/>
          <a:lstStyle/>
          <a:p>
            <a:endParaRPr lang="en-US"/>
          </a:p>
        </p:txBody>
      </p:sp>
      <p:pic>
        <p:nvPicPr>
          <p:cNvPr id="7" name="Content Placeholder 6" descr="A map of a city&#10;&#10;Description automatically generated">
            <a:extLst>
              <a:ext uri="{FF2B5EF4-FFF2-40B4-BE49-F238E27FC236}">
                <a16:creationId xmlns:a16="http://schemas.microsoft.com/office/drawing/2014/main" id="{0FD30C18-DD67-057E-F464-9FA9E07EB1F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946997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E74EF-0A34-7F52-E903-F90A04D455D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6B31B4B-A630-0CC6-EA5E-BC20CE8C6C2D}"/>
              </a:ext>
            </a:extLst>
          </p:cNvPr>
          <p:cNvSpPr>
            <a:spLocks noGrp="1"/>
          </p:cNvSpPr>
          <p:nvPr>
            <p:ph type="body" sz="half" idx="1"/>
          </p:nvPr>
        </p:nvSpPr>
        <p:spPr/>
        <p:txBody>
          <a:bodyPr/>
          <a:lstStyle/>
          <a:p>
            <a:endParaRPr lang="en-US"/>
          </a:p>
        </p:txBody>
      </p:sp>
      <p:pic>
        <p:nvPicPr>
          <p:cNvPr id="6" name="Content Placeholder 5" descr="Diagram&#10;&#10;Description automatically generated">
            <a:extLst>
              <a:ext uri="{FF2B5EF4-FFF2-40B4-BE49-F238E27FC236}">
                <a16:creationId xmlns:a16="http://schemas.microsoft.com/office/drawing/2014/main" id="{792F4C2D-0B34-57CE-E487-2712EFE18C5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 y="0"/>
            <a:ext cx="12192001" cy="6895383"/>
          </a:xfrm>
        </p:spPr>
      </p:pic>
    </p:spTree>
    <p:extLst>
      <p:ext uri="{BB962C8B-B14F-4D97-AF65-F5344CB8AC3E}">
        <p14:creationId xmlns:p14="http://schemas.microsoft.com/office/powerpoint/2010/main" val="1007994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1"/>
            <a:ext cx="12192001" cy="6858001"/>
          </a:xfrm>
        </p:spPr>
      </p:pic>
      <p:pic>
        <p:nvPicPr>
          <p:cNvPr id="5" name="Picture 4">
            <a:extLst>
              <a:ext uri="{FF2B5EF4-FFF2-40B4-BE49-F238E27FC236}">
                <a16:creationId xmlns:a16="http://schemas.microsoft.com/office/drawing/2014/main" id="{CD4406DD-A1BA-42F9-998E-CC58E19AE3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5091" y="5680681"/>
            <a:ext cx="1254578" cy="1053494"/>
          </a:xfrm>
          <a:prstGeom prst="rect">
            <a:avLst/>
          </a:prstGeom>
        </p:spPr>
      </p:pic>
      <p:sp>
        <p:nvSpPr>
          <p:cNvPr id="9" name="TextBox 8">
            <a:extLst>
              <a:ext uri="{FF2B5EF4-FFF2-40B4-BE49-F238E27FC236}">
                <a16:creationId xmlns:a16="http://schemas.microsoft.com/office/drawing/2014/main" id="{B0D49168-EEEE-8A0D-F7DE-4E2B74887834}"/>
              </a:ext>
            </a:extLst>
          </p:cNvPr>
          <p:cNvSpPr txBox="1"/>
          <p:nvPr/>
        </p:nvSpPr>
        <p:spPr>
          <a:xfrm>
            <a:off x="-1" y="5884262"/>
            <a:ext cx="9785897" cy="646331"/>
          </a:xfrm>
          <a:prstGeom prst="rect">
            <a:avLst/>
          </a:prstGeom>
          <a:solidFill>
            <a:schemeClr val="accent2"/>
          </a:solid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Rockwell" panose="02060603020205020403" pitchFamily="18" charset="0"/>
              </a:rPr>
              <a:t>Greenbelts are Buffers</a:t>
            </a:r>
          </a:p>
        </p:txBody>
      </p:sp>
    </p:spTree>
    <p:extLst>
      <p:ext uri="{BB962C8B-B14F-4D97-AF65-F5344CB8AC3E}">
        <p14:creationId xmlns:p14="http://schemas.microsoft.com/office/powerpoint/2010/main" val="1138561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a:extLst>
              <a:ext uri="{FF2B5EF4-FFF2-40B4-BE49-F238E27FC236}">
                <a16:creationId xmlns:a16="http://schemas.microsoft.com/office/drawing/2014/main" id="{F114D2C4-AE21-D582-F700-B043D00884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5091" y="5680681"/>
            <a:ext cx="1254578" cy="1053494"/>
          </a:xfrm>
          <a:prstGeom prst="rect">
            <a:avLst/>
          </a:prstGeom>
        </p:spPr>
      </p:pic>
      <p:sp>
        <p:nvSpPr>
          <p:cNvPr id="8" name="TextBox 7">
            <a:extLst>
              <a:ext uri="{FF2B5EF4-FFF2-40B4-BE49-F238E27FC236}">
                <a16:creationId xmlns:a16="http://schemas.microsoft.com/office/drawing/2014/main" id="{DD7FA076-07A1-604F-F00F-F663EF0D38F3}"/>
              </a:ext>
            </a:extLst>
          </p:cNvPr>
          <p:cNvSpPr txBox="1"/>
          <p:nvPr/>
        </p:nvSpPr>
        <p:spPr>
          <a:xfrm>
            <a:off x="-1" y="5884262"/>
            <a:ext cx="9785897" cy="646331"/>
          </a:xfrm>
          <a:prstGeom prst="rect">
            <a:avLst/>
          </a:prstGeom>
          <a:solidFill>
            <a:schemeClr val="accent2"/>
          </a:solid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Rockwell" panose="02060603020205020403" pitchFamily="18" charset="0"/>
              </a:rPr>
              <a:t>Between Waterways &amp; Neighborhoods</a:t>
            </a:r>
          </a:p>
        </p:txBody>
      </p:sp>
    </p:spTree>
    <p:extLst>
      <p:ext uri="{BB962C8B-B14F-4D97-AF65-F5344CB8AC3E}">
        <p14:creationId xmlns:p14="http://schemas.microsoft.com/office/powerpoint/2010/main" val="4282436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45">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49270" y="4615840"/>
            <a:ext cx="3885141" cy="1526741"/>
          </a:xfrm>
        </p:spPr>
        <p:txBody>
          <a:bodyPr vert="horz" lIns="91440" tIns="45720" rIns="91440" bIns="45720" rtlCol="0">
            <a:normAutofit/>
          </a:bodyPr>
          <a:lstStyle/>
          <a:p>
            <a:pPr algn="ctr"/>
            <a:r>
              <a:rPr lang="en-US" sz="3600" b="1" kern="1200" dirty="0">
                <a:solidFill>
                  <a:schemeClr val="bg1"/>
                </a:solidFill>
                <a:latin typeface="+mj-lt"/>
                <a:ea typeface="+mj-ea"/>
                <a:cs typeface="+mj-cs"/>
              </a:rPr>
              <a:t>Riparian Vegetation</a:t>
            </a:r>
          </a:p>
        </p:txBody>
      </p:sp>
      <p:pic>
        <p:nvPicPr>
          <p:cNvPr id="6" name="Content Placeholder 5"/>
          <p:cNvPicPr>
            <a:picLocks noChangeAspect="1"/>
          </p:cNvPicPr>
          <p:nvPr/>
        </p:nvPicPr>
        <p:blipFill rotWithShape="1">
          <a:blip r:embed="rId3">
            <a:extLst>
              <a:ext uri="{28A0092B-C50C-407E-A947-70E740481C1C}">
                <a14:useLocalDpi xmlns:a14="http://schemas.microsoft.com/office/drawing/2010/main" val="0"/>
              </a:ext>
            </a:extLst>
          </a:blip>
          <a:srcRect t="18745" r="-6" b="31052"/>
          <a:stretch/>
        </p:blipFill>
        <p:spPr>
          <a:xfrm>
            <a:off x="393308" y="352931"/>
            <a:ext cx="5559480" cy="3749040"/>
          </a:xfrm>
          <a:prstGeom prst="rect">
            <a:avLst/>
          </a:prstGeom>
        </p:spPr>
      </p:pic>
      <p:pic>
        <p:nvPicPr>
          <p:cNvPr id="9" name="Picture 8">
            <a:extLst>
              <a:ext uri="{FF2B5EF4-FFF2-40B4-BE49-F238E27FC236}">
                <a16:creationId xmlns:a16="http://schemas.microsoft.com/office/drawing/2014/main" id="{88220167-F2D1-4F42-B0D2-04566F7C57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236" b="-2"/>
          <a:stretch/>
        </p:blipFill>
        <p:spPr>
          <a:xfrm>
            <a:off x="6251736" y="357013"/>
            <a:ext cx="5546955" cy="3749040"/>
          </a:xfrm>
          <a:prstGeom prst="rect">
            <a:avLst/>
          </a:prstGeom>
        </p:spPr>
      </p:pic>
      <p:cxnSp>
        <p:nvCxnSpPr>
          <p:cNvPr id="74" name="Straight Connector 47">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43" name="Content Placeholder 42">
            <a:extLst>
              <a:ext uri="{FF2B5EF4-FFF2-40B4-BE49-F238E27FC236}">
                <a16:creationId xmlns:a16="http://schemas.microsoft.com/office/drawing/2014/main" id="{E38A7DCE-DA2A-4BA3-9E72-DA5C12AA045D}"/>
              </a:ext>
            </a:extLst>
          </p:cNvPr>
          <p:cNvSpPr>
            <a:spLocks noGrp="1"/>
          </p:cNvSpPr>
          <p:nvPr>
            <p:ph idx="1"/>
          </p:nvPr>
        </p:nvSpPr>
        <p:spPr>
          <a:xfrm>
            <a:off x="4945336" y="4615840"/>
            <a:ext cx="6609921" cy="1526741"/>
          </a:xfrm>
        </p:spPr>
        <p:txBody>
          <a:bodyPr anchor="ctr">
            <a:normAutofit/>
          </a:bodyPr>
          <a:lstStyle/>
          <a:p>
            <a:r>
              <a:rPr lang="en-US" sz="2200" dirty="0">
                <a:solidFill>
                  <a:schemeClr val="bg1"/>
                </a:solidFill>
              </a:rPr>
              <a:t>Stabilizes streambank soil</a:t>
            </a:r>
          </a:p>
          <a:p>
            <a:r>
              <a:rPr lang="en-US" sz="2200" dirty="0">
                <a:solidFill>
                  <a:schemeClr val="bg1"/>
                </a:solidFill>
              </a:rPr>
              <a:t>Dissipates floodwater energy</a:t>
            </a:r>
          </a:p>
          <a:p>
            <a:r>
              <a:rPr lang="en-US" sz="2200" dirty="0">
                <a:solidFill>
                  <a:schemeClr val="bg1"/>
                </a:solidFill>
              </a:rPr>
              <a:t>Filters water</a:t>
            </a:r>
          </a:p>
        </p:txBody>
      </p:sp>
      <p:pic>
        <p:nvPicPr>
          <p:cNvPr id="5" name="Picture 4">
            <a:extLst>
              <a:ext uri="{FF2B5EF4-FFF2-40B4-BE49-F238E27FC236}">
                <a16:creationId xmlns:a16="http://schemas.microsoft.com/office/drawing/2014/main" id="{CD4406DD-A1BA-42F9-998E-CC58E19AE3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95091" y="5680681"/>
            <a:ext cx="1254578" cy="1053494"/>
          </a:xfrm>
          <a:prstGeom prst="rect">
            <a:avLst/>
          </a:prstGeom>
        </p:spPr>
      </p:pic>
    </p:spTree>
    <p:extLst>
      <p:ext uri="{BB962C8B-B14F-4D97-AF65-F5344CB8AC3E}">
        <p14:creationId xmlns:p14="http://schemas.microsoft.com/office/powerpoint/2010/main" val="2107248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62" y="761406"/>
            <a:ext cx="12145416" cy="6096594"/>
            <a:chOff x="36462" y="761406"/>
            <a:chExt cx="12145416" cy="6096594"/>
          </a:xfrm>
        </p:grpSpPr>
        <p:pic>
          <p:nvPicPr>
            <p:cNvPr id="1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155309" y="761406"/>
              <a:ext cx="3026569" cy="609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1" name="Picture 92"/>
            <p:cNvPicPr>
              <a:picLocks noChangeAspect="1" noChangeArrowheads="1"/>
            </p:cNvPicPr>
            <p:nvPr/>
          </p:nvPicPr>
          <p:blipFill>
            <a:blip r:embed="rId3">
              <a:extLst>
                <a:ext uri="{28A0092B-C50C-407E-A947-70E740481C1C}">
                  <a14:useLocalDpi xmlns:a14="http://schemas.microsoft.com/office/drawing/2010/main" val="0"/>
                </a:ext>
              </a:extLst>
            </a:blip>
            <a:srcRect l="64638" t="79630"/>
            <a:stretch>
              <a:fillRect/>
            </a:stretch>
          </p:blipFill>
          <p:spPr bwMode="auto">
            <a:xfrm>
              <a:off x="4994685" y="6181131"/>
              <a:ext cx="492324"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2" name="Picture 93"/>
            <p:cNvPicPr>
              <a:picLocks noChangeAspect="1" noChangeArrowheads="1"/>
            </p:cNvPicPr>
            <p:nvPr/>
          </p:nvPicPr>
          <p:blipFill>
            <a:blip r:embed="rId3">
              <a:extLst>
                <a:ext uri="{28A0092B-C50C-407E-A947-70E740481C1C}">
                  <a14:useLocalDpi xmlns:a14="http://schemas.microsoft.com/office/drawing/2010/main" val="0"/>
                </a:ext>
              </a:extLst>
            </a:blip>
            <a:srcRect l="64638" t="79630"/>
            <a:stretch>
              <a:fillRect/>
            </a:stretch>
          </p:blipFill>
          <p:spPr bwMode="auto">
            <a:xfrm>
              <a:off x="5469744" y="6181131"/>
              <a:ext cx="492324"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3" name="Picture 94"/>
            <p:cNvPicPr>
              <a:picLocks noChangeAspect="1" noChangeArrowheads="1"/>
            </p:cNvPicPr>
            <p:nvPr/>
          </p:nvPicPr>
          <p:blipFill>
            <a:blip r:embed="rId3">
              <a:extLst>
                <a:ext uri="{28A0092B-C50C-407E-A947-70E740481C1C}">
                  <a14:useLocalDpi xmlns:a14="http://schemas.microsoft.com/office/drawing/2010/main" val="0"/>
                </a:ext>
              </a:extLst>
            </a:blip>
            <a:srcRect l="64638" t="79630" r="2994"/>
            <a:stretch>
              <a:fillRect/>
            </a:stretch>
          </p:blipFill>
          <p:spPr bwMode="auto">
            <a:xfrm>
              <a:off x="7419256" y="6181130"/>
              <a:ext cx="450651"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4" name="Picture 97"/>
            <p:cNvPicPr>
              <a:picLocks noChangeAspect="1" noChangeArrowheads="1"/>
            </p:cNvPicPr>
            <p:nvPr/>
          </p:nvPicPr>
          <p:blipFill>
            <a:blip r:embed="rId3">
              <a:extLst>
                <a:ext uri="{28A0092B-C50C-407E-A947-70E740481C1C}">
                  <a14:useLocalDpi xmlns:a14="http://schemas.microsoft.com/office/drawing/2010/main" val="0"/>
                </a:ext>
              </a:extLst>
            </a:blip>
            <a:srcRect l="64638" t="79630"/>
            <a:stretch>
              <a:fillRect/>
            </a:stretch>
          </p:blipFill>
          <p:spPr bwMode="auto">
            <a:xfrm>
              <a:off x="5944804" y="6181131"/>
              <a:ext cx="491728"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5" name="Picture 94"/>
            <p:cNvPicPr>
              <a:picLocks noChangeAspect="1" noChangeArrowheads="1"/>
            </p:cNvPicPr>
            <p:nvPr/>
          </p:nvPicPr>
          <p:blipFill>
            <a:blip r:embed="rId3">
              <a:extLst>
                <a:ext uri="{28A0092B-C50C-407E-A947-70E740481C1C}">
                  <a14:useLocalDpi xmlns:a14="http://schemas.microsoft.com/office/drawing/2010/main" val="0"/>
                </a:ext>
              </a:extLst>
            </a:blip>
            <a:srcRect l="64638" t="79630" r="2994"/>
            <a:stretch>
              <a:fillRect/>
            </a:stretch>
          </p:blipFill>
          <p:spPr bwMode="auto">
            <a:xfrm>
              <a:off x="8704658" y="6181725"/>
              <a:ext cx="450651"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6" name="Picture 94"/>
            <p:cNvPicPr>
              <a:picLocks noChangeAspect="1" noChangeArrowheads="1"/>
            </p:cNvPicPr>
            <p:nvPr/>
          </p:nvPicPr>
          <p:blipFill>
            <a:blip r:embed="rId3">
              <a:extLst>
                <a:ext uri="{28A0092B-C50C-407E-A947-70E740481C1C}">
                  <a14:useLocalDpi xmlns:a14="http://schemas.microsoft.com/office/drawing/2010/main" val="0"/>
                </a:ext>
              </a:extLst>
            </a:blip>
            <a:srcRect l="64638" t="79630" r="2994"/>
            <a:stretch>
              <a:fillRect/>
            </a:stretch>
          </p:blipFill>
          <p:spPr bwMode="auto">
            <a:xfrm>
              <a:off x="8325446" y="6181725"/>
              <a:ext cx="450651"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7" name="Picture 94"/>
            <p:cNvPicPr>
              <a:picLocks noChangeAspect="1" noChangeArrowheads="1"/>
            </p:cNvPicPr>
            <p:nvPr/>
          </p:nvPicPr>
          <p:blipFill>
            <a:blip r:embed="rId3">
              <a:extLst>
                <a:ext uri="{28A0092B-C50C-407E-A947-70E740481C1C}">
                  <a14:useLocalDpi xmlns:a14="http://schemas.microsoft.com/office/drawing/2010/main" val="0"/>
                </a:ext>
              </a:extLst>
            </a:blip>
            <a:srcRect l="64638" t="79630" r="2994"/>
            <a:stretch>
              <a:fillRect/>
            </a:stretch>
          </p:blipFill>
          <p:spPr bwMode="auto">
            <a:xfrm>
              <a:off x="7869907" y="6181725"/>
              <a:ext cx="450651"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8" name="Picture 95"/>
            <p:cNvPicPr>
              <a:picLocks noChangeAspect="1" noChangeArrowheads="1"/>
            </p:cNvPicPr>
            <p:nvPr/>
          </p:nvPicPr>
          <p:blipFill>
            <a:blip r:embed="rId3">
              <a:extLst>
                <a:ext uri="{28A0092B-C50C-407E-A947-70E740481C1C}">
                  <a14:useLocalDpi xmlns:a14="http://schemas.microsoft.com/office/drawing/2010/main" val="0"/>
                </a:ext>
              </a:extLst>
            </a:blip>
            <a:srcRect l="64638" t="79630"/>
            <a:stretch>
              <a:fillRect/>
            </a:stretch>
          </p:blipFill>
          <p:spPr bwMode="auto">
            <a:xfrm>
              <a:off x="6925582" y="6181130"/>
              <a:ext cx="491728"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9" name="Picture 96"/>
            <p:cNvPicPr>
              <a:picLocks noChangeAspect="1" noChangeArrowheads="1"/>
            </p:cNvPicPr>
            <p:nvPr/>
          </p:nvPicPr>
          <p:blipFill>
            <a:blip r:embed="rId3">
              <a:extLst>
                <a:ext uri="{28A0092B-C50C-407E-A947-70E740481C1C}">
                  <a14:useLocalDpi xmlns:a14="http://schemas.microsoft.com/office/drawing/2010/main" val="0"/>
                </a:ext>
              </a:extLst>
            </a:blip>
            <a:srcRect l="64638" t="79630"/>
            <a:stretch>
              <a:fillRect/>
            </a:stretch>
          </p:blipFill>
          <p:spPr bwMode="auto">
            <a:xfrm>
              <a:off x="6450522" y="6181130"/>
              <a:ext cx="491728"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 name="Picture 94"/>
            <p:cNvPicPr>
              <a:picLocks noChangeAspect="1" noChangeArrowheads="1"/>
            </p:cNvPicPr>
            <p:nvPr/>
          </p:nvPicPr>
          <p:blipFill>
            <a:blip r:embed="rId3">
              <a:extLst>
                <a:ext uri="{28A0092B-C50C-407E-A947-70E740481C1C}">
                  <a14:useLocalDpi xmlns:a14="http://schemas.microsoft.com/office/drawing/2010/main" val="0"/>
                </a:ext>
              </a:extLst>
            </a:blip>
            <a:srcRect l="64638" t="79630" r="2994"/>
            <a:stretch>
              <a:fillRect/>
            </a:stretch>
          </p:blipFill>
          <p:spPr bwMode="auto">
            <a:xfrm>
              <a:off x="7245550" y="6181131"/>
              <a:ext cx="450651"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1" name="Picture 89"/>
            <p:cNvPicPr>
              <a:picLocks noChangeAspect="1" noChangeArrowheads="1"/>
            </p:cNvPicPr>
            <p:nvPr/>
          </p:nvPicPr>
          <p:blipFill>
            <a:blip r:embed="rId3">
              <a:extLst>
                <a:ext uri="{28A0092B-C50C-407E-A947-70E740481C1C}">
                  <a14:useLocalDpi xmlns:a14="http://schemas.microsoft.com/office/drawing/2010/main" val="0"/>
                </a:ext>
              </a:extLst>
            </a:blip>
            <a:srcRect l="64638" t="79630"/>
            <a:stretch>
              <a:fillRect/>
            </a:stretch>
          </p:blipFill>
          <p:spPr bwMode="auto">
            <a:xfrm>
              <a:off x="4057305" y="6181130"/>
              <a:ext cx="492323"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2" name="Picture 91"/>
            <p:cNvPicPr>
              <a:picLocks noChangeAspect="1" noChangeArrowheads="1"/>
            </p:cNvPicPr>
            <p:nvPr/>
          </p:nvPicPr>
          <p:blipFill>
            <a:blip r:embed="rId3">
              <a:extLst>
                <a:ext uri="{28A0092B-C50C-407E-A947-70E740481C1C}">
                  <a14:useLocalDpi xmlns:a14="http://schemas.microsoft.com/office/drawing/2010/main" val="0"/>
                </a:ext>
              </a:extLst>
            </a:blip>
            <a:srcRect l="64638" t="79630"/>
            <a:stretch>
              <a:fillRect/>
            </a:stretch>
          </p:blipFill>
          <p:spPr bwMode="auto">
            <a:xfrm>
              <a:off x="4552009" y="6181130"/>
              <a:ext cx="492324"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3" name="Picture 86"/>
            <p:cNvPicPr>
              <a:picLocks noChangeAspect="1" noChangeArrowheads="1"/>
            </p:cNvPicPr>
            <p:nvPr/>
          </p:nvPicPr>
          <p:blipFill>
            <a:blip r:embed="rId3">
              <a:extLst>
                <a:ext uri="{28A0092B-C50C-407E-A947-70E740481C1C}">
                  <a14:useLocalDpi xmlns:a14="http://schemas.microsoft.com/office/drawing/2010/main" val="0"/>
                </a:ext>
              </a:extLst>
            </a:blip>
            <a:srcRect l="64638" t="79630"/>
            <a:stretch>
              <a:fillRect/>
            </a:stretch>
          </p:blipFill>
          <p:spPr bwMode="auto">
            <a:xfrm>
              <a:off x="1677098" y="6181128"/>
              <a:ext cx="492324"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4" name="Picture 87"/>
            <p:cNvPicPr>
              <a:picLocks noChangeAspect="1" noChangeArrowheads="1"/>
            </p:cNvPicPr>
            <p:nvPr/>
          </p:nvPicPr>
          <p:blipFill>
            <a:blip r:embed="rId3">
              <a:extLst>
                <a:ext uri="{28A0092B-C50C-407E-A947-70E740481C1C}">
                  <a14:useLocalDpi xmlns:a14="http://schemas.microsoft.com/office/drawing/2010/main" val="0"/>
                </a:ext>
              </a:extLst>
            </a:blip>
            <a:srcRect l="64638" t="79630"/>
            <a:stretch>
              <a:fillRect/>
            </a:stretch>
          </p:blipFill>
          <p:spPr bwMode="auto">
            <a:xfrm>
              <a:off x="2643139" y="6181129"/>
              <a:ext cx="492324"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88"/>
            <p:cNvPicPr>
              <a:picLocks noChangeAspect="1" noChangeArrowheads="1"/>
            </p:cNvPicPr>
            <p:nvPr/>
          </p:nvPicPr>
          <p:blipFill>
            <a:blip r:embed="rId3">
              <a:extLst>
                <a:ext uri="{28A0092B-C50C-407E-A947-70E740481C1C}">
                  <a14:useLocalDpi xmlns:a14="http://schemas.microsoft.com/office/drawing/2010/main" val="0"/>
                </a:ext>
              </a:extLst>
            </a:blip>
            <a:srcRect l="64638" t="79630"/>
            <a:stretch>
              <a:fillRect/>
            </a:stretch>
          </p:blipFill>
          <p:spPr bwMode="auto">
            <a:xfrm>
              <a:off x="3593258" y="6181129"/>
              <a:ext cx="491728"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6" name="Picture 90"/>
            <p:cNvPicPr>
              <a:picLocks noChangeAspect="1" noChangeArrowheads="1"/>
            </p:cNvPicPr>
            <p:nvPr/>
          </p:nvPicPr>
          <p:blipFill>
            <a:blip r:embed="rId3">
              <a:extLst>
                <a:ext uri="{28A0092B-C50C-407E-A947-70E740481C1C}">
                  <a14:useLocalDpi xmlns:a14="http://schemas.microsoft.com/office/drawing/2010/main" val="0"/>
                </a:ext>
              </a:extLst>
            </a:blip>
            <a:srcRect l="64638" t="79630"/>
            <a:stretch>
              <a:fillRect/>
            </a:stretch>
          </p:blipFill>
          <p:spPr bwMode="auto">
            <a:xfrm>
              <a:off x="3118199" y="6181129"/>
              <a:ext cx="491728"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7" name="Picture 86"/>
            <p:cNvPicPr>
              <a:picLocks noChangeAspect="1" noChangeArrowheads="1"/>
            </p:cNvPicPr>
            <p:nvPr/>
          </p:nvPicPr>
          <p:blipFill>
            <a:blip r:embed="rId3">
              <a:extLst>
                <a:ext uri="{28A0092B-C50C-407E-A947-70E740481C1C}">
                  <a14:useLocalDpi xmlns:a14="http://schemas.microsoft.com/office/drawing/2010/main" val="0"/>
                </a:ext>
              </a:extLst>
            </a:blip>
            <a:srcRect l="64638" t="79630"/>
            <a:stretch>
              <a:fillRect/>
            </a:stretch>
          </p:blipFill>
          <p:spPr bwMode="auto">
            <a:xfrm>
              <a:off x="2168080" y="6171214"/>
              <a:ext cx="492324"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8" name="Picture 94"/>
            <p:cNvPicPr>
              <a:picLocks noChangeAspect="1" noChangeArrowheads="1"/>
            </p:cNvPicPr>
            <p:nvPr/>
          </p:nvPicPr>
          <p:blipFill>
            <a:blip r:embed="rId3">
              <a:extLst>
                <a:ext uri="{28A0092B-C50C-407E-A947-70E740481C1C}">
                  <a14:useLocalDpi xmlns:a14="http://schemas.microsoft.com/office/drawing/2010/main" val="0"/>
                </a:ext>
              </a:extLst>
            </a:blip>
            <a:srcRect l="64638" t="79630" r="2994"/>
            <a:stretch>
              <a:fillRect/>
            </a:stretch>
          </p:blipFill>
          <p:spPr bwMode="auto">
            <a:xfrm>
              <a:off x="1224102" y="6176364"/>
              <a:ext cx="450651"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9" name="Picture 94"/>
            <p:cNvPicPr>
              <a:picLocks noChangeAspect="1" noChangeArrowheads="1"/>
            </p:cNvPicPr>
            <p:nvPr/>
          </p:nvPicPr>
          <p:blipFill>
            <a:blip r:embed="rId3">
              <a:extLst>
                <a:ext uri="{28A0092B-C50C-407E-A947-70E740481C1C}">
                  <a14:useLocalDpi xmlns:a14="http://schemas.microsoft.com/office/drawing/2010/main" val="0"/>
                </a:ext>
              </a:extLst>
            </a:blip>
            <a:srcRect l="64638" t="79630" r="2994"/>
            <a:stretch>
              <a:fillRect/>
            </a:stretch>
          </p:blipFill>
          <p:spPr bwMode="auto">
            <a:xfrm>
              <a:off x="777734" y="6171004"/>
              <a:ext cx="450651"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0" name="Picture 94"/>
            <p:cNvPicPr>
              <a:picLocks noChangeAspect="1" noChangeArrowheads="1"/>
            </p:cNvPicPr>
            <p:nvPr/>
          </p:nvPicPr>
          <p:blipFill>
            <a:blip r:embed="rId3">
              <a:extLst>
                <a:ext uri="{28A0092B-C50C-407E-A947-70E740481C1C}">
                  <a14:useLocalDpi xmlns:a14="http://schemas.microsoft.com/office/drawing/2010/main" val="0"/>
                </a:ext>
              </a:extLst>
            </a:blip>
            <a:srcRect l="64638" t="79630" r="2994"/>
            <a:stretch>
              <a:fillRect/>
            </a:stretch>
          </p:blipFill>
          <p:spPr bwMode="auto">
            <a:xfrm>
              <a:off x="325195" y="6171004"/>
              <a:ext cx="450651"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1" name="Picture 94"/>
            <p:cNvPicPr>
              <a:picLocks noChangeAspect="1" noChangeArrowheads="1"/>
            </p:cNvPicPr>
            <p:nvPr/>
          </p:nvPicPr>
          <p:blipFill>
            <a:blip r:embed="rId3">
              <a:extLst>
                <a:ext uri="{28A0092B-C50C-407E-A947-70E740481C1C}">
                  <a14:useLocalDpi xmlns:a14="http://schemas.microsoft.com/office/drawing/2010/main" val="0"/>
                </a:ext>
              </a:extLst>
            </a:blip>
            <a:srcRect l="64638" t="79630" r="2994"/>
            <a:stretch>
              <a:fillRect/>
            </a:stretch>
          </p:blipFill>
          <p:spPr bwMode="auto">
            <a:xfrm>
              <a:off x="36462" y="6160284"/>
              <a:ext cx="450651"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pSp>
      <p:sp>
        <p:nvSpPr>
          <p:cNvPr id="84999" name="Rectangle 7"/>
          <p:cNvSpPr>
            <a:spLocks noGrp="1" noChangeArrowheads="1"/>
          </p:cNvSpPr>
          <p:nvPr>
            <p:ph type="title"/>
          </p:nvPr>
        </p:nvSpPr>
        <p:spPr>
          <a:xfrm>
            <a:off x="36462" y="1062"/>
            <a:ext cx="12145416" cy="1143000"/>
          </a:xfrm>
          <a:noFill/>
          <a:ln/>
        </p:spPr>
        <p:txBody>
          <a:bodyPr>
            <a:normAutofit/>
          </a:bodyPr>
          <a:lstStyle/>
          <a:p>
            <a:pPr algn="ctr"/>
            <a:r>
              <a:rPr lang="en-US" altLang="en-US" b="1" dirty="0">
                <a:effectLst>
                  <a:outerShdw blurRad="38100" dist="38100" dir="2700000" algn="tl">
                    <a:srgbClr val="000000">
                      <a:alpha val="43137"/>
                    </a:srgbClr>
                  </a:outerShdw>
                </a:effectLst>
                <a:latin typeface="Rockwell" panose="02060603020205020403" pitchFamily="18" charset="0"/>
                <a:cs typeface="Arial" panose="020B0604020202020204" pitchFamily="34" charset="0"/>
              </a:rPr>
              <a:t>Upper Trinity Conservation Trust</a:t>
            </a:r>
          </a:p>
        </p:txBody>
      </p:sp>
      <p:sp>
        <p:nvSpPr>
          <p:cNvPr id="85000" name="Rectangle 8"/>
          <p:cNvSpPr>
            <a:spLocks noGrp="1" noChangeArrowheads="1"/>
          </p:cNvSpPr>
          <p:nvPr>
            <p:ph type="body" sz="half" idx="2"/>
          </p:nvPr>
        </p:nvSpPr>
        <p:spPr>
          <a:xfrm>
            <a:off x="550520" y="1288743"/>
            <a:ext cx="11256828" cy="5041325"/>
          </a:xfrm>
        </p:spPr>
        <p:txBody>
          <a:bodyPr>
            <a:normAutofit/>
          </a:bodyPr>
          <a:lstStyle/>
          <a:p>
            <a:pPr>
              <a:lnSpc>
                <a:spcPct val="110000"/>
              </a:lnSpc>
            </a:pPr>
            <a:r>
              <a:rPr lang="en-US" altLang="en-US" sz="3200" dirty="0">
                <a:latin typeface="Arial" panose="020B0604020202020204" pitchFamily="34" charset="0"/>
                <a:cs typeface="Arial" panose="020B0604020202020204" pitchFamily="34" charset="0"/>
              </a:rPr>
              <a:t>Established in 2010 as 501 (C)(3) </a:t>
            </a:r>
            <a:r>
              <a:rPr lang="en-US" altLang="en-US" sz="3200" b="1" u="sng" dirty="0">
                <a:latin typeface="Arial" panose="020B0604020202020204" pitchFamily="34" charset="0"/>
                <a:cs typeface="Arial" panose="020B0604020202020204" pitchFamily="34" charset="0"/>
              </a:rPr>
              <a:t>Non-Profit Land Trust</a:t>
            </a:r>
          </a:p>
          <a:p>
            <a:pPr>
              <a:lnSpc>
                <a:spcPct val="110000"/>
              </a:lnSpc>
            </a:pPr>
            <a:r>
              <a:rPr lang="en-US" altLang="en-US" sz="3200" b="1" u="sng" dirty="0">
                <a:latin typeface="Arial" panose="020B0604020202020204" pitchFamily="34" charset="0"/>
                <a:cs typeface="Arial" panose="020B0604020202020204" pitchFamily="34" charset="0"/>
              </a:rPr>
              <a:t>Preserve Riparian Areas </a:t>
            </a:r>
            <a:r>
              <a:rPr lang="en-US" altLang="en-US" sz="3200" dirty="0">
                <a:latin typeface="Arial" panose="020B0604020202020204" pitchFamily="34" charset="0"/>
                <a:cs typeface="Arial" panose="020B0604020202020204" pitchFamily="34" charset="0"/>
              </a:rPr>
              <a:t>and other Key Watershed Features</a:t>
            </a:r>
          </a:p>
          <a:p>
            <a:pPr>
              <a:lnSpc>
                <a:spcPct val="110000"/>
              </a:lnSpc>
            </a:pPr>
            <a:r>
              <a:rPr lang="en-US" altLang="en-US" sz="3200" b="1" u="sng" dirty="0">
                <a:latin typeface="Arial" panose="020B0604020202020204" pitchFamily="34" charset="0"/>
                <a:cs typeface="Arial" panose="020B0604020202020204" pitchFamily="34" charset="0"/>
              </a:rPr>
              <a:t>Conservation Easements</a:t>
            </a:r>
          </a:p>
          <a:p>
            <a:pPr>
              <a:lnSpc>
                <a:spcPct val="110000"/>
              </a:lnSpc>
            </a:pPr>
            <a:r>
              <a:rPr lang="en-US" altLang="en-US" sz="3200" dirty="0">
                <a:latin typeface="Arial" panose="020B0604020202020204" pitchFamily="34" charset="0"/>
                <a:cs typeface="Arial" panose="020B0604020202020204" pitchFamily="34" charset="0"/>
              </a:rPr>
              <a:t>Focuses on Lakes Lewisville, Ray Roberts and Grapevine </a:t>
            </a:r>
          </a:p>
          <a:p>
            <a:pPr>
              <a:lnSpc>
                <a:spcPct val="110000"/>
              </a:lnSpc>
            </a:pPr>
            <a:r>
              <a:rPr lang="en-US" altLang="en-US" sz="3200" b="1" u="sng" dirty="0">
                <a:latin typeface="Arial" panose="020B0604020202020204" pitchFamily="34" charset="0"/>
                <a:cs typeface="Arial" panose="020B0604020202020204" pitchFamily="34" charset="0"/>
              </a:rPr>
              <a:t>Landowner Outreach and Education</a:t>
            </a:r>
          </a:p>
        </p:txBody>
      </p:sp>
      <p:pic>
        <p:nvPicPr>
          <p:cNvPr id="3" name="Picture 2">
            <a:extLst>
              <a:ext uri="{FF2B5EF4-FFF2-40B4-BE49-F238E27FC236}">
                <a16:creationId xmlns:a16="http://schemas.microsoft.com/office/drawing/2014/main" id="{63359DAF-4663-FF8A-E959-C749B581D64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708941" y="4669633"/>
            <a:ext cx="2978260" cy="2046502"/>
          </a:xfrm>
          <a:prstGeom prst="rect">
            <a:avLst/>
          </a:prstGeom>
        </p:spPr>
      </p:pic>
    </p:spTree>
    <p:extLst>
      <p:ext uri="{BB962C8B-B14F-4D97-AF65-F5344CB8AC3E}">
        <p14:creationId xmlns:p14="http://schemas.microsoft.com/office/powerpoint/2010/main" val="41331642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5075" y="782926"/>
            <a:ext cx="10515600" cy="2269718"/>
          </a:xfrm>
        </p:spPr>
        <p:txBody>
          <a:bodyPr/>
          <a:lstStyle/>
          <a:p>
            <a:r>
              <a:rPr lang="en-US" b="1" dirty="0">
                <a:latin typeface="+mn-lt"/>
              </a:rPr>
              <a:t>Greenbelt Plan:</a:t>
            </a:r>
          </a:p>
        </p:txBody>
      </p:sp>
      <p:sp>
        <p:nvSpPr>
          <p:cNvPr id="5" name="Text Placeholder 4"/>
          <p:cNvSpPr>
            <a:spLocks noGrp="1"/>
          </p:cNvSpPr>
          <p:nvPr>
            <p:ph type="body" idx="1"/>
          </p:nvPr>
        </p:nvSpPr>
        <p:spPr>
          <a:xfrm>
            <a:off x="193643" y="3080801"/>
            <a:ext cx="9118523" cy="1973038"/>
          </a:xfrm>
        </p:spPr>
        <p:txBody>
          <a:bodyPr>
            <a:noAutofit/>
          </a:bodyPr>
          <a:lstStyle/>
          <a:p>
            <a:pPr marL="457200" indent="-457200">
              <a:buFont typeface="Wingdings" panose="05000000000000000000" pitchFamily="2" charset="2"/>
              <a:buChar char="ü"/>
            </a:pPr>
            <a:r>
              <a:rPr lang="en-US" sz="2800" dirty="0">
                <a:latin typeface="+mj-lt"/>
              </a:rPr>
              <a:t>Guide preservation of greenbelts and related natural areas </a:t>
            </a:r>
          </a:p>
          <a:p>
            <a:pPr marL="457200" indent="-457200">
              <a:buFont typeface="Wingdings" panose="05000000000000000000" pitchFamily="2" charset="2"/>
              <a:buChar char="ü"/>
            </a:pPr>
            <a:r>
              <a:rPr lang="en-US" sz="2800" dirty="0"/>
              <a:t>Identify strategic areas for establishing greenbelt corridors</a:t>
            </a:r>
          </a:p>
          <a:p>
            <a:pPr marL="457200" indent="-457200">
              <a:buFont typeface="Wingdings" panose="05000000000000000000" pitchFamily="2" charset="2"/>
              <a:buChar char="ü"/>
            </a:pPr>
            <a:r>
              <a:rPr lang="en-US" sz="2800" dirty="0">
                <a:latin typeface="+mj-lt"/>
              </a:rPr>
              <a:t>Advocate a common vision for multi-use greenbelts</a:t>
            </a:r>
          </a:p>
          <a:p>
            <a:pPr marL="457200" indent="-457200">
              <a:buFont typeface="Wingdings" panose="05000000000000000000" pitchFamily="2" charset="2"/>
              <a:buChar char="ü"/>
            </a:pPr>
            <a:r>
              <a:rPr lang="en-US" sz="2800" dirty="0"/>
              <a:t>Provide a toolbox of implementation strategies</a:t>
            </a:r>
            <a:endParaRPr lang="en-US" sz="2800" dirty="0">
              <a:latin typeface="+mj-lt"/>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1641" r="24083" b="3875"/>
          <a:stretch/>
        </p:blipFill>
        <p:spPr>
          <a:xfrm>
            <a:off x="10217020" y="0"/>
            <a:ext cx="1974980" cy="1980228"/>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3816" t="20680" r="1988" b="17959"/>
          <a:stretch/>
        </p:blipFill>
        <p:spPr>
          <a:xfrm>
            <a:off x="3060043" y="-8789"/>
            <a:ext cx="1810518" cy="1996439"/>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r="7671"/>
          <a:stretch/>
        </p:blipFill>
        <p:spPr>
          <a:xfrm>
            <a:off x="0" y="-23400"/>
            <a:ext cx="2901820" cy="2003628"/>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8588" y="22412"/>
            <a:ext cx="2489812" cy="1957816"/>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0104" y="0"/>
            <a:ext cx="2379864" cy="198765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582929" y="3972492"/>
            <a:ext cx="1415428" cy="1188564"/>
          </a:xfrm>
          <a:prstGeom prst="rect">
            <a:avLst/>
          </a:prstGeom>
          <a:ln>
            <a:noFill/>
          </a:ln>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8731" y="2561485"/>
            <a:ext cx="1303731" cy="1298755"/>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755255" y="4077549"/>
            <a:ext cx="1461765" cy="1004447"/>
          </a:xfrm>
          <a:prstGeom prst="rect">
            <a:avLst/>
          </a:prstGeom>
        </p:spPr>
      </p:pic>
    </p:spTree>
    <p:extLst>
      <p:ext uri="{BB962C8B-B14F-4D97-AF65-F5344CB8AC3E}">
        <p14:creationId xmlns:p14="http://schemas.microsoft.com/office/powerpoint/2010/main" val="2360828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759614" y="-901407"/>
            <a:ext cx="5301206" cy="28588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j-cs"/>
              </a:rPr>
              <a:t>Greenbelt Opportunities</a:t>
            </a:r>
            <a:endParaRPr kumimoji="0" lang="en-US" sz="1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j-cs"/>
            </a:endParaRPr>
          </a:p>
        </p:txBody>
      </p:sp>
      <p:sp>
        <p:nvSpPr>
          <p:cNvPr id="7" name="Text Placeholder 2"/>
          <p:cNvSpPr txBox="1">
            <a:spLocks/>
          </p:cNvSpPr>
          <p:nvPr/>
        </p:nvSpPr>
        <p:spPr>
          <a:xfrm>
            <a:off x="7398767" y="2500605"/>
            <a:ext cx="4662053" cy="15001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Wingdings" panose="05000000000000000000" pitchFamily="2" charset="2"/>
              <a:buNone/>
              <a:defRPr sz="2400" kern="1200">
                <a:solidFill>
                  <a:schemeClr val="bg2">
                    <a:lumMod val="25000"/>
                  </a:schemeClr>
                </a:solidFill>
                <a:latin typeface="+mj-lt"/>
                <a:ea typeface="Roboto" panose="02000000000000000000" pitchFamily="2" charset="0"/>
                <a:cs typeface="+mn-cs"/>
              </a:defRPr>
            </a:lvl1pPr>
            <a:lvl2pPr marL="457200" indent="0" algn="l" defTabSz="914400" rtl="0" eaLnBrk="1" latinLnBrk="0" hangingPunct="1">
              <a:lnSpc>
                <a:spcPct val="90000"/>
              </a:lnSpc>
              <a:spcBef>
                <a:spcPts val="500"/>
              </a:spcBef>
              <a:buFont typeface="Wingdings" panose="05000000000000000000" pitchFamily="2" charset="2"/>
              <a:buNone/>
              <a:defRPr sz="2000" kern="1200">
                <a:solidFill>
                  <a:schemeClr val="tx1">
                    <a:tint val="75000"/>
                  </a:schemeClr>
                </a:solidFill>
                <a:latin typeface="+mj-lt"/>
                <a:ea typeface="Roboto" panose="02000000000000000000" pitchFamily="2" charset="0"/>
                <a:cs typeface="+mn-cs"/>
              </a:defRPr>
            </a:lvl2pPr>
            <a:lvl3pPr marL="914400" indent="0" algn="l" defTabSz="914400" rtl="0" eaLnBrk="1" latinLnBrk="0" hangingPunct="1">
              <a:lnSpc>
                <a:spcPct val="90000"/>
              </a:lnSpc>
              <a:spcBef>
                <a:spcPts val="500"/>
              </a:spcBef>
              <a:buFont typeface="Wingdings" panose="05000000000000000000" pitchFamily="2" charset="2"/>
              <a:buNone/>
              <a:defRPr sz="1800" kern="1200">
                <a:solidFill>
                  <a:schemeClr val="tx1">
                    <a:tint val="75000"/>
                  </a:schemeClr>
                </a:solidFill>
                <a:latin typeface="+mj-lt"/>
                <a:ea typeface="Roboto" panose="02000000000000000000" pitchFamily="2" charset="0"/>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1600" kern="1200">
                <a:solidFill>
                  <a:schemeClr val="tx1">
                    <a:tint val="75000"/>
                  </a:schemeClr>
                </a:solidFill>
                <a:latin typeface="+mj-lt"/>
                <a:ea typeface="Roboto" panose="02000000000000000000" pitchFamily="2" charset="0"/>
                <a:cs typeface="+mn-cs"/>
              </a:defRPr>
            </a:lvl4pPr>
            <a:lvl5pPr marL="1828800" indent="0" algn="l" defTabSz="914400" rtl="0" eaLnBrk="1" latinLnBrk="0" hangingPunct="1">
              <a:lnSpc>
                <a:spcPct val="90000"/>
              </a:lnSpc>
              <a:spcBef>
                <a:spcPts val="500"/>
              </a:spcBef>
              <a:buFont typeface="Wingdings" panose="05000000000000000000" pitchFamily="2" charset="2"/>
              <a:buNone/>
              <a:defRPr sz="1600" kern="1200">
                <a:solidFill>
                  <a:schemeClr val="tx1">
                    <a:tint val="75000"/>
                  </a:schemeClr>
                </a:solidFill>
                <a:latin typeface="+mj-lt"/>
                <a:ea typeface="Roboto" panose="02000000000000000000" pitchFamily="2"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srgbClr val="E7E6E6">
                    <a:lumMod val="25000"/>
                  </a:srgbClr>
                </a:solidFill>
                <a:effectLst/>
                <a:uLnTx/>
                <a:uFillTx/>
                <a:latin typeface="Calibri Light" panose="020F0302020204030204"/>
                <a:ea typeface="Roboto" panose="02000000000000000000" pitchFamily="2" charset="0"/>
                <a:cs typeface="+mn-cs"/>
              </a:rPr>
              <a:t>Primary</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srgbClr val="E7E6E6">
                    <a:lumMod val="25000"/>
                  </a:srgbClr>
                </a:solidFill>
                <a:effectLst/>
                <a:uLnTx/>
                <a:uFillTx/>
                <a:latin typeface="Calibri Light" panose="020F0302020204030204"/>
                <a:ea typeface="Roboto" panose="02000000000000000000" pitchFamily="2" charset="0"/>
                <a:cs typeface="+mn-cs"/>
              </a:rPr>
              <a:t>Secondary</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srgbClr val="E7E6E6">
                    <a:lumMod val="25000"/>
                  </a:srgbClr>
                </a:solidFill>
                <a:effectLst/>
                <a:uLnTx/>
                <a:uFillTx/>
                <a:latin typeface="Calibri Light" panose="020F0302020204030204"/>
                <a:ea typeface="Roboto" panose="02000000000000000000" pitchFamily="2" charset="0"/>
                <a:cs typeface="+mn-cs"/>
              </a:rPr>
              <a:t>Limited</a:t>
            </a:r>
            <a:endParaRPr kumimoji="0" lang="en-US" sz="2800" b="0" i="0" u="none" strike="noStrike" kern="1200" cap="none" spc="0" normalizeH="0" baseline="0" noProof="0" dirty="0">
              <a:ln>
                <a:noFill/>
              </a:ln>
              <a:solidFill>
                <a:srgbClr val="E7E6E6">
                  <a:lumMod val="25000"/>
                </a:srgbClr>
              </a:solidFill>
              <a:effectLst/>
              <a:uLnTx/>
              <a:uFillTx/>
              <a:latin typeface="Calibri Light" panose="020F0302020204030204"/>
              <a:ea typeface="Roboto" panose="02000000000000000000" pitchFamily="2" charset="0"/>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642100" cy="6131169"/>
          </a:xfrm>
          <a:prstGeom prst="rect">
            <a:avLst/>
          </a:prstGeom>
        </p:spPr>
      </p:pic>
    </p:spTree>
    <p:extLst>
      <p:ext uri="{BB962C8B-B14F-4D97-AF65-F5344CB8AC3E}">
        <p14:creationId xmlns:p14="http://schemas.microsoft.com/office/powerpoint/2010/main" val="382185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930</TotalTime>
  <Words>1461</Words>
  <Application>Microsoft Office PowerPoint</Application>
  <PresentationFormat>Widescreen</PresentationFormat>
  <Paragraphs>117</Paragraphs>
  <Slides>14</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Calibri Light</vt:lpstr>
      <vt:lpstr>Rockwell</vt:lpstr>
      <vt:lpstr>Wingdings</vt:lpstr>
      <vt:lpstr>Office Theme</vt:lpstr>
      <vt:lpstr>4_Office Theme</vt:lpstr>
      <vt:lpstr>Water Quality Committee :  Watershed Ordinances</vt:lpstr>
      <vt:lpstr>PowerPoint Presentation</vt:lpstr>
      <vt:lpstr>PowerPoint Presentation</vt:lpstr>
      <vt:lpstr>PowerPoint Presentation</vt:lpstr>
      <vt:lpstr>PowerPoint Presentation</vt:lpstr>
      <vt:lpstr>Riparian Vegetation</vt:lpstr>
      <vt:lpstr>Upper Trinity Conservation Trust</vt:lpstr>
      <vt:lpstr>Greenbelt Plan: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Pierce</dc:creator>
  <cp:lastModifiedBy>Jason Pierce</cp:lastModifiedBy>
  <cp:revision>27</cp:revision>
  <dcterms:created xsi:type="dcterms:W3CDTF">2023-10-29T18:06:28Z</dcterms:created>
  <dcterms:modified xsi:type="dcterms:W3CDTF">2023-10-30T22:16:16Z</dcterms:modified>
</cp:coreProperties>
</file>